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0"/>
  </p:notesMasterIdLst>
  <p:sldIdLst>
    <p:sldId id="289" r:id="rId2"/>
    <p:sldId id="256" r:id="rId3"/>
    <p:sldId id="257" r:id="rId4"/>
    <p:sldId id="265" r:id="rId5"/>
    <p:sldId id="258" r:id="rId6"/>
    <p:sldId id="266" r:id="rId7"/>
    <p:sldId id="271" r:id="rId8"/>
    <p:sldId id="259" r:id="rId9"/>
    <p:sldId id="275" r:id="rId10"/>
    <p:sldId id="276" r:id="rId11"/>
    <p:sldId id="285" r:id="rId12"/>
    <p:sldId id="280" r:id="rId13"/>
    <p:sldId id="282" r:id="rId14"/>
    <p:sldId id="283" r:id="rId15"/>
    <p:sldId id="284" r:id="rId16"/>
    <p:sldId id="272" r:id="rId17"/>
    <p:sldId id="267" r:id="rId18"/>
    <p:sldId id="260" r:id="rId19"/>
    <p:sldId id="268" r:id="rId20"/>
    <p:sldId id="261" r:id="rId21"/>
    <p:sldId id="281" r:id="rId22"/>
    <p:sldId id="270" r:id="rId23"/>
    <p:sldId id="263" r:id="rId24"/>
    <p:sldId id="288" r:id="rId25"/>
    <p:sldId id="262" r:id="rId26"/>
    <p:sldId id="286" r:id="rId27"/>
    <p:sldId id="287" r:id="rId28"/>
    <p:sldId id="264" r:id="rId29"/>
  </p:sldIdLst>
  <p:sldSz cx="12192000" cy="6858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나눔스퀘어 ExtraBold" panose="020B0600000101010101" pitchFamily="50" charset="-127"/>
      <p:bold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B4D"/>
    <a:srgbClr val="EA7A44"/>
    <a:srgbClr val="E7E6E6"/>
    <a:srgbClr val="5C7FAF"/>
    <a:srgbClr val="305195"/>
    <a:srgbClr val="E4901E"/>
    <a:srgbClr val="E41B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3" autoAdjust="0"/>
    <p:restoredTop sz="84257" autoAdjust="0"/>
  </p:normalViewPr>
  <p:slideViewPr>
    <p:cSldViewPr snapToGrid="0" showGuides="1">
      <p:cViewPr varScale="1">
        <p:scale>
          <a:sx n="72" d="100"/>
          <a:sy n="72" d="100"/>
        </p:scale>
        <p:origin x="1013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5" d="100"/>
          <a:sy n="65" d="100"/>
        </p:scale>
        <p:origin x="2126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A1052-4919-4226-85ED-068FF5121AB2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EF2CA5-CB06-431E-BAF8-A85DD6D3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240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astic.co/kr/blog/monitoring-kafka-with-elastic-stack-1-filebeat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whatap.io/ko/blog/19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제가 부딪힌 벽은 무엇입니다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EF2CA5-CB06-431E-BAF8-A85DD6D381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81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EF2CA5-CB06-431E-BAF8-A85DD6D381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733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EF2CA5-CB06-431E-BAF8-A85DD6D381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07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EF2CA5-CB06-431E-BAF8-A85DD6D3819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9088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" name="Google Shape;21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" name="Google Shape;21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0824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" name="Google Shape;21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4401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" name="Google Shape;21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9969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" name="Google Shape;21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911495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" name="Google Shape;21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843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https://www.elastic.co/kr/blog/monitoring-kafka-with-elastic-stack-1-filebeat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https://www.whatap.io/ko/blog/19/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EF2CA5-CB06-431E-BAF8-A85DD6D381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87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41DA96-53BC-44AE-936B-3BF5CE59DB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C1E0B7-55D4-43CB-8FF8-E7D5F6A03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167A71-AA7D-459A-B200-D7FAF57D0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0249E9-3CBE-42A6-8F40-EA58438E7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F67844-5551-4190-993B-09588ED16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28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EA677A-736F-4798-A979-456D3A2E0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7D1628-AFD4-4740-BA79-3881E40B6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8F62C4-F4AF-4F93-AA61-780E87ACB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A72F36-B554-4192-9665-B0D40B5F5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43AC65-A537-49E3-AD11-63AF9791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05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61A8439-7661-4193-80F7-2531008E34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64DD29-56BA-4531-8011-06B65B2F9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0BC74E-B842-4C50-84C6-C20CE224E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F9404F-63B1-4F05-9527-FB09F8DBB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A553AA-A15D-401E-9F18-8380F1445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100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699B0B-0FCB-4260-89AE-424FA3111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D6EAB9-6E0F-4E41-B52F-C187BD24F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3B6CD9-F2A7-48CA-BA14-B13535135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52C689-EF70-43F8-BB75-630F8E635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142D6D-0ABD-420D-8396-1E48E3D48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92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656F2B-FBF8-4FD1-A580-6C99586AE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4F3E13-6793-4DD0-92F5-7301B533C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EE7432-5CF1-4091-B54C-CB81BFC8D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9538CE-3696-4456-A575-943BAA4C9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2D61E2-E8F6-42FE-9F3D-989A7B984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204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B73C82-BBBB-48A6-9BFF-5DD2E8063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2EDA12-31B9-4E37-A5C6-3080FF9DC1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21DFC3-B6FA-4CDD-BA9E-B7A774850A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6F8B06-70B3-4CDE-9DE2-C62777FAD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623C83-428E-456A-8462-09C58219B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395B24-FFE1-4DCB-AF5D-6FFB0E5E8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725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A8FF4E-64BC-4A5C-91B6-DA4C3A0F8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6F14E6-FFFA-413B-9A1E-9A62C806B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CFE816-71F9-4708-8397-3B73FC9FF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EDB618-80C0-4CBA-B45E-1A6224D4FD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DE3E8B2-7667-49B5-A825-05A9CC6113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6C35A5-F98A-4830-99AF-3746A9BC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D6BF560-CD3C-4503-B6F1-C3F9469C6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7EA0C6A-D85E-4F41-AC1D-BBAAB8C79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517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A4920C-AAFA-408E-A22D-4F5BDBD69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0070435-4AB6-452D-9DAD-94E260D8C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F8089A-332F-4D7A-9898-427512C18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DD256CC-1AE1-4F4E-AA4F-7C6069BE0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93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FECD980-B356-4084-8314-A403A4614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81DAD5A-F2FA-4AD9-BB19-882800E4D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F1B5CE5-2134-4659-BAA6-26469BF15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396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0803B6-754E-45A9-815D-FE12ADCB2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3B80BA-7CE6-4C5E-A44E-749ED216B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0DCE82-62D1-4354-95DC-2C21115053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147CBD-C3A3-4AD2-B4C8-221D9BC44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1C9EE-2B52-4748-A644-8705BE564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DD4A9E-CD35-4762-B880-DC96D9695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8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1C0431-6DF5-48C5-AA62-F48A0D88A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411A89-A6C1-4630-A95F-1B96DE9E00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8F03B4-D7AF-4575-985F-3041FFC97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86D220-4D70-4659-B1B6-D4F7D4D63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C25D53-4AC4-4828-85B3-CB02ED04F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7AC0AC-DE5C-4F91-9E85-DFB6F0023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78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3C1C9E9-D5B8-404F-A126-269455EE7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1B0F58-05D0-4E7A-A32E-0CFD9334C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4904F8-243F-4A8D-9454-B1E5D22F2F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BD1A3-E68C-4A2D-8736-E7899960A1FF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BF144D-DF2B-4BB4-B197-3DE97254E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D1F4E1-E728-4AD7-95DD-27FC31688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276A1-91CA-4867-B0EE-A68ABAB52CF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CD32278-34E6-4180-8914-E07112208D64}"/>
              </a:ext>
            </a:extLst>
          </p:cNvPr>
          <p:cNvSpPr/>
          <p:nvPr userDrawn="1"/>
        </p:nvSpPr>
        <p:spPr>
          <a:xfrm>
            <a:off x="0" y="0"/>
            <a:ext cx="176645" cy="6858000"/>
          </a:xfrm>
          <a:prstGeom prst="rect">
            <a:avLst/>
          </a:prstGeom>
          <a:solidFill>
            <a:srgbClr val="EA7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57D65D-187A-44EF-AC85-1F046DA026BB}"/>
              </a:ext>
            </a:extLst>
          </p:cNvPr>
          <p:cNvSpPr txBox="1"/>
          <p:nvPr userDrawn="1"/>
        </p:nvSpPr>
        <p:spPr>
          <a:xfrm>
            <a:off x="9314655" y="106726"/>
            <a:ext cx="27628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Team QuadCore</a:t>
            </a:r>
            <a:r>
              <a:rPr lang="ko-KR" altLang="en-US" sz="12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Project Proposal</a:t>
            </a:r>
            <a:endParaRPr lang="en-US" sz="1200" u="sng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7587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0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9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0.svg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9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0.svg"/><Relationship Id="rId9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9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10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11.png"/><Relationship Id="rId10" Type="http://schemas.openxmlformats.org/officeDocument/2006/relationships/image" Target="../media/image10.svg"/><Relationship Id="rId4" Type="http://schemas.openxmlformats.org/officeDocument/2006/relationships/image" Target="../media/image32.png"/><Relationship Id="rId9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AF8544A-E235-4C6B-819F-53490B04EDD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36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215;p9">
            <a:extLst>
              <a:ext uri="{FF2B5EF4-FFF2-40B4-BE49-F238E27FC236}">
                <a16:creationId xmlns:a16="http://schemas.microsoft.com/office/drawing/2014/main" id="{FC506B5A-F7A0-41F9-AAB8-DA2EF008C21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11" r="6530"/>
          <a:stretch/>
        </p:blipFill>
        <p:spPr>
          <a:xfrm>
            <a:off x="609408" y="1735250"/>
            <a:ext cx="6116880" cy="3774299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0"/>
          <p:cNvSpPr txBox="1">
            <a:spLocks noGrp="1"/>
          </p:cNvSpPr>
          <p:nvPr>
            <p:ph type="title"/>
          </p:nvPr>
        </p:nvSpPr>
        <p:spPr>
          <a:xfrm>
            <a:off x="436880" y="184625"/>
            <a:ext cx="4318000" cy="68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2400"/>
              <a:buFont typeface="Arial"/>
              <a:buNone/>
            </a:pPr>
            <a:r>
              <a:rPr lang="en-US" sz="2400" b="1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1. 주제 및 기능 소개 </a:t>
            </a:r>
            <a:endParaRPr sz="1800" b="1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224" name="Google Shape;224;p10"/>
          <p:cNvSpPr/>
          <p:nvPr/>
        </p:nvSpPr>
        <p:spPr>
          <a:xfrm>
            <a:off x="1370067" y="1735249"/>
            <a:ext cx="2425756" cy="3774299"/>
          </a:xfrm>
          <a:prstGeom prst="rect">
            <a:avLst/>
          </a:prstGeom>
          <a:noFill/>
          <a:ln w="57150" cap="flat" cmpd="sng">
            <a:solidFill>
              <a:srgbClr val="C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/>
              <a:sym typeface="Calibri"/>
            </a:endParaRPr>
          </a:p>
        </p:txBody>
      </p:sp>
      <p:sp>
        <p:nvSpPr>
          <p:cNvPr id="225" name="Google Shape;225;p10"/>
          <p:cNvSpPr txBox="1"/>
          <p:nvPr/>
        </p:nvSpPr>
        <p:spPr>
          <a:xfrm>
            <a:off x="998018" y="865414"/>
            <a:ext cx="313414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BTS, Home, Search</a:t>
            </a:r>
            <a:endParaRPr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3" name="그래픽 2" descr="확인 표시">
            <a:extLst>
              <a:ext uri="{FF2B5EF4-FFF2-40B4-BE49-F238E27FC236}">
                <a16:creationId xmlns:a16="http://schemas.microsoft.com/office/drawing/2014/main" id="{225DEB2A-EC20-474A-8D66-8116E4B17F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  <p:sp>
        <p:nvSpPr>
          <p:cNvPr id="10" name="Google Shape;214;p9">
            <a:extLst>
              <a:ext uri="{FF2B5EF4-FFF2-40B4-BE49-F238E27FC236}">
                <a16:creationId xmlns:a16="http://schemas.microsoft.com/office/drawing/2014/main" id="{22FEA9FB-B599-460C-A4A0-0BD26D93DC7C}"/>
              </a:ext>
            </a:extLst>
          </p:cNvPr>
          <p:cNvSpPr txBox="1"/>
          <p:nvPr/>
        </p:nvSpPr>
        <p:spPr>
          <a:xfrm>
            <a:off x="6726288" y="1697149"/>
            <a:ext cx="5171632" cy="3106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디자인 및 세부적인 기능에 있어서 마일스톤에 따라 순차적 구현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속성에 맞는 데이터를 필터링하여 실시간으로 시각화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5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초마다 서버로 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request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를 보내 지속적은 웹 페이지 렌더링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Lambda Architecture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를 쓰는 중요한 부분이다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</a:t>
            </a:r>
          </a:p>
          <a:p>
            <a:pPr marL="342900" marR="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단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대시보드 형태로 그저 볼 수 있으며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signal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기능과 포스팅 기능은 제거하였다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</a:t>
            </a:r>
          </a:p>
        </p:txBody>
      </p:sp>
      <p:sp>
        <p:nvSpPr>
          <p:cNvPr id="8" name="Google Shape;224;p10">
            <a:extLst>
              <a:ext uri="{FF2B5EF4-FFF2-40B4-BE49-F238E27FC236}">
                <a16:creationId xmlns:a16="http://schemas.microsoft.com/office/drawing/2014/main" id="{BD59709A-4830-4B09-A23D-5D5753C10B75}"/>
              </a:ext>
            </a:extLst>
          </p:cNvPr>
          <p:cNvSpPr/>
          <p:nvPr/>
        </p:nvSpPr>
        <p:spPr>
          <a:xfrm>
            <a:off x="4986669" y="1735248"/>
            <a:ext cx="1234909" cy="3774299"/>
          </a:xfrm>
          <a:prstGeom prst="rect">
            <a:avLst/>
          </a:prstGeom>
          <a:noFill/>
          <a:ln w="57150" cap="flat" cmpd="sng">
            <a:solidFill>
              <a:srgbClr val="C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0"/>
          <p:cNvSpPr txBox="1">
            <a:spLocks noGrp="1"/>
          </p:cNvSpPr>
          <p:nvPr>
            <p:ph type="title"/>
          </p:nvPr>
        </p:nvSpPr>
        <p:spPr>
          <a:xfrm>
            <a:off x="436880" y="184625"/>
            <a:ext cx="4318000" cy="68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2400"/>
              <a:buFont typeface="Arial"/>
              <a:buNone/>
            </a:pPr>
            <a:r>
              <a:rPr lang="en-US" sz="2400" b="1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1. 주제 및 기능 소개 </a:t>
            </a:r>
            <a:endParaRPr sz="1800" b="1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225" name="Google Shape;225;p10"/>
          <p:cNvSpPr txBox="1"/>
          <p:nvPr/>
        </p:nvSpPr>
        <p:spPr>
          <a:xfrm>
            <a:off x="998018" y="865414"/>
            <a:ext cx="313414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BTS, Home, Search</a:t>
            </a:r>
            <a:endParaRPr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3" name="그래픽 2" descr="확인 표시">
            <a:extLst>
              <a:ext uri="{FF2B5EF4-FFF2-40B4-BE49-F238E27FC236}">
                <a16:creationId xmlns:a16="http://schemas.microsoft.com/office/drawing/2014/main" id="{225DEB2A-EC20-474A-8D66-8116E4B17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F02FDF6-46EC-4D61-B157-19134316A1C5}"/>
              </a:ext>
            </a:extLst>
          </p:cNvPr>
          <p:cNvSpPr txBox="1"/>
          <p:nvPr/>
        </p:nvSpPr>
        <p:spPr>
          <a:xfrm>
            <a:off x="845809" y="4397814"/>
            <a:ext cx="8024062" cy="22728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Speed Layer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Kafka를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통해 받은 데이터를 </a:t>
            </a: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Spark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streaming을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통해 실시간으로 처리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lt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lt"/>
              </a:rPr>
              <a:t>Batch 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lt"/>
              </a:rPr>
              <a:t>시간 간극 간 데이터를 </a:t>
            </a: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redis에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저장하고 실시간 뷰 생성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lt"/>
              </a:rPr>
              <a:t>Batch Layer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Hadoop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저장된 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Data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spark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로 분산처리한 뒤 </a:t>
            </a:r>
            <a:r>
              <a:rPr lang="en-US" altLang="ko-KR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cassandra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저장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(batch view)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Batch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view와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speed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view를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합친 </a:t>
            </a: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merge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dataset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생성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B995B94-9AD5-4B7E-BFE6-0F6C1CA9A79E}"/>
              </a:ext>
            </a:extLst>
          </p:cNvPr>
          <p:cNvGrpSpPr/>
          <p:nvPr/>
        </p:nvGrpSpPr>
        <p:grpSpPr>
          <a:xfrm>
            <a:off x="1254697" y="619793"/>
            <a:ext cx="10235497" cy="5825705"/>
            <a:chOff x="754430" y="619793"/>
            <a:chExt cx="10235497" cy="5825705"/>
          </a:xfrm>
        </p:grpSpPr>
        <p:pic>
          <p:nvPicPr>
            <p:cNvPr id="17" name="그림 16" descr="주차장, 스크린샷, 측정기, 앉아있는이(가) 표시된 사진&#10;&#10;자동 생성된 설명">
              <a:extLst>
                <a:ext uri="{FF2B5EF4-FFF2-40B4-BE49-F238E27FC236}">
                  <a16:creationId xmlns:a16="http://schemas.microsoft.com/office/drawing/2014/main" id="{CEFBEE08-9856-41E4-9076-ECC5A12491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198" r="11210" b="44258"/>
            <a:stretch/>
          </p:blipFill>
          <p:spPr>
            <a:xfrm>
              <a:off x="861237" y="1654650"/>
              <a:ext cx="5295723" cy="2860357"/>
            </a:xfrm>
            <a:prstGeom prst="rect">
              <a:avLst/>
            </a:prstGeom>
          </p:spPr>
        </p:pic>
        <p:pic>
          <p:nvPicPr>
            <p:cNvPr id="16" name="그림 6" descr="스크린샷이(가) 표시된 사진&#10;&#10;매우 높은 신뢰도로 생성된 설명">
              <a:extLst>
                <a:ext uri="{FF2B5EF4-FFF2-40B4-BE49-F238E27FC236}">
                  <a16:creationId xmlns:a16="http://schemas.microsoft.com/office/drawing/2014/main" id="{EBF1F4A4-2BA8-4BF1-92B6-F0BAD2F564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0908" t="13939" r="62399" b="454"/>
            <a:stretch/>
          </p:blipFill>
          <p:spPr>
            <a:xfrm>
              <a:off x="8869438" y="619793"/>
              <a:ext cx="2120489" cy="5825705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6ECFCC13-94F4-4965-9752-E6F21CC13941}"/>
                </a:ext>
              </a:extLst>
            </p:cNvPr>
            <p:cNvSpPr/>
            <p:nvPr/>
          </p:nvSpPr>
          <p:spPr>
            <a:xfrm>
              <a:off x="754430" y="3908926"/>
              <a:ext cx="1073683" cy="680789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선 선" descr="선 선">
              <a:extLst>
                <a:ext uri="{FF2B5EF4-FFF2-40B4-BE49-F238E27FC236}">
                  <a16:creationId xmlns:a16="http://schemas.microsoft.com/office/drawing/2014/main" id="{6C05FEA1-D8B7-4927-98B6-1A33050F3BDE}"/>
                </a:ext>
              </a:extLst>
            </p:cNvPr>
            <p:cNvPicPr>
              <a:picLocks/>
            </p:cNvPicPr>
            <p:nvPr/>
          </p:nvPicPr>
          <p:blipFill>
            <a:blip r:embed="rId7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96042" y="2959522"/>
              <a:ext cx="1234314" cy="5731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2140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215;p9">
            <a:extLst>
              <a:ext uri="{FF2B5EF4-FFF2-40B4-BE49-F238E27FC236}">
                <a16:creationId xmlns:a16="http://schemas.microsoft.com/office/drawing/2014/main" id="{FC506B5A-F7A0-41F9-AAB8-DA2EF008C21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11" r="6530"/>
          <a:stretch/>
        </p:blipFill>
        <p:spPr>
          <a:xfrm>
            <a:off x="609408" y="1735250"/>
            <a:ext cx="6116880" cy="3774299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0"/>
          <p:cNvSpPr txBox="1">
            <a:spLocks noGrp="1"/>
          </p:cNvSpPr>
          <p:nvPr>
            <p:ph type="title"/>
          </p:nvPr>
        </p:nvSpPr>
        <p:spPr>
          <a:xfrm>
            <a:off x="436880" y="184625"/>
            <a:ext cx="4318000" cy="68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2400"/>
              <a:buFont typeface="Arial"/>
              <a:buNone/>
            </a:pPr>
            <a:r>
              <a:rPr lang="en-US" sz="2400" b="1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1. 주제 및 기능 소개 </a:t>
            </a:r>
            <a:endParaRPr sz="1800" b="1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224" name="Google Shape;224;p10"/>
          <p:cNvSpPr/>
          <p:nvPr/>
        </p:nvSpPr>
        <p:spPr>
          <a:xfrm>
            <a:off x="3800750" y="1735249"/>
            <a:ext cx="1266852" cy="3774299"/>
          </a:xfrm>
          <a:prstGeom prst="rect">
            <a:avLst/>
          </a:prstGeom>
          <a:noFill/>
          <a:ln w="57150" cap="flat" cmpd="sng">
            <a:solidFill>
              <a:srgbClr val="C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/>
              <a:sym typeface="Calibri"/>
            </a:endParaRPr>
          </a:p>
        </p:txBody>
      </p:sp>
      <p:sp>
        <p:nvSpPr>
          <p:cNvPr id="225" name="Google Shape;225;p10"/>
          <p:cNvSpPr txBox="1"/>
          <p:nvPr/>
        </p:nvSpPr>
        <p:spPr>
          <a:xfrm>
            <a:off x="998018" y="865414"/>
            <a:ext cx="313414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Trending</a:t>
            </a:r>
          </a:p>
        </p:txBody>
      </p:sp>
      <p:pic>
        <p:nvPicPr>
          <p:cNvPr id="3" name="그래픽 2" descr="확인 표시">
            <a:extLst>
              <a:ext uri="{FF2B5EF4-FFF2-40B4-BE49-F238E27FC236}">
                <a16:creationId xmlns:a16="http://schemas.microsoft.com/office/drawing/2014/main" id="{225DEB2A-EC20-474A-8D66-8116E4B17F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  <p:sp>
        <p:nvSpPr>
          <p:cNvPr id="10" name="Google Shape;214;p9">
            <a:extLst>
              <a:ext uri="{FF2B5EF4-FFF2-40B4-BE49-F238E27FC236}">
                <a16:creationId xmlns:a16="http://schemas.microsoft.com/office/drawing/2014/main" id="{22FEA9FB-B599-460C-A4A0-0BD26D93DC7C}"/>
              </a:ext>
            </a:extLst>
          </p:cNvPr>
          <p:cNvSpPr txBox="1"/>
          <p:nvPr/>
        </p:nvSpPr>
        <p:spPr>
          <a:xfrm>
            <a:off x="6726288" y="1697149"/>
            <a:ext cx="5171632" cy="330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전체 데이터를 다루는데 있어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 스파크를 활용해 효율적인 텍스트마이닝 결과를 제공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Batch 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처리로 단위 시간 당 결과를 제공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현재 하려고 하는 정도는 전체 텍스트에서 최다 빈도 단어 제공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Lambda Architecture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가 아닌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스파크를  빅데이터 처리의 경험을 위한 작업</a:t>
            </a:r>
            <a:endParaRPr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38837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0"/>
          <p:cNvSpPr txBox="1">
            <a:spLocks noGrp="1"/>
          </p:cNvSpPr>
          <p:nvPr>
            <p:ph type="title"/>
          </p:nvPr>
        </p:nvSpPr>
        <p:spPr>
          <a:xfrm>
            <a:off x="436880" y="184625"/>
            <a:ext cx="4318000" cy="68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2400"/>
              <a:buFont typeface="Arial"/>
              <a:buNone/>
            </a:pPr>
            <a:r>
              <a:rPr lang="en-US" sz="2400" b="1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1. 주제 및 기능 소개 </a:t>
            </a:r>
            <a:endParaRPr sz="1800" b="1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225" name="Google Shape;225;p10"/>
          <p:cNvSpPr txBox="1"/>
          <p:nvPr/>
        </p:nvSpPr>
        <p:spPr>
          <a:xfrm>
            <a:off x="998018" y="865414"/>
            <a:ext cx="313414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Trending –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데이터 수집</a:t>
            </a:r>
            <a:endParaRPr lang="en-US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3" name="그래픽 2" descr="확인 표시">
            <a:extLst>
              <a:ext uri="{FF2B5EF4-FFF2-40B4-BE49-F238E27FC236}">
                <a16:creationId xmlns:a16="http://schemas.microsoft.com/office/drawing/2014/main" id="{225DEB2A-EC20-474A-8D66-8116E4B17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  <p:grpSp>
        <p:nvGrpSpPr>
          <p:cNvPr id="8" name="그룹">
            <a:extLst>
              <a:ext uri="{FF2B5EF4-FFF2-40B4-BE49-F238E27FC236}">
                <a16:creationId xmlns:a16="http://schemas.microsoft.com/office/drawing/2014/main" id="{17AB9C44-40D7-462B-A20B-D06FCD06E4D2}"/>
              </a:ext>
            </a:extLst>
          </p:cNvPr>
          <p:cNvGrpSpPr/>
          <p:nvPr/>
        </p:nvGrpSpPr>
        <p:grpSpPr>
          <a:xfrm>
            <a:off x="609408" y="2285247"/>
            <a:ext cx="11280963" cy="2287505"/>
            <a:chOff x="0" y="0"/>
            <a:chExt cx="11280961" cy="2287504"/>
          </a:xfrm>
        </p:grpSpPr>
        <p:pic>
          <p:nvPicPr>
            <p:cNvPr id="11" name="선 선" descr="선 선">
              <a:extLst>
                <a:ext uri="{FF2B5EF4-FFF2-40B4-BE49-F238E27FC236}">
                  <a16:creationId xmlns:a16="http://schemas.microsoft.com/office/drawing/2014/main" id="{FEF84A87-8BE7-4361-96A2-D27EBAD1F222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22354" y="1657936"/>
              <a:ext cx="1074262" cy="76201"/>
            </a:xfrm>
            <a:prstGeom prst="rect">
              <a:avLst/>
            </a:prstGeom>
            <a:effectLst/>
          </p:spPr>
        </p:pic>
        <p:pic>
          <p:nvPicPr>
            <p:cNvPr id="12" name="선 선" descr="선 선">
              <a:extLst>
                <a:ext uri="{FF2B5EF4-FFF2-40B4-BE49-F238E27FC236}">
                  <a16:creationId xmlns:a16="http://schemas.microsoft.com/office/drawing/2014/main" id="{09E7236E-6F95-4F17-8067-9902496C736D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22354" y="906960"/>
              <a:ext cx="1074262" cy="76201"/>
            </a:xfrm>
            <a:prstGeom prst="rect">
              <a:avLst/>
            </a:prstGeom>
            <a:effectLst/>
          </p:spPr>
        </p:pic>
        <p:pic>
          <p:nvPicPr>
            <p:cNvPr id="13" name="선 선" descr="선 선">
              <a:extLst>
                <a:ext uri="{FF2B5EF4-FFF2-40B4-BE49-F238E27FC236}">
                  <a16:creationId xmlns:a16="http://schemas.microsoft.com/office/drawing/2014/main" id="{368EC901-F256-44D8-8E5B-BEB785F861D1}"/>
                </a:ext>
              </a:extLst>
            </p:cNvPr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0033002">
              <a:off x="8437609" y="1472391"/>
              <a:ext cx="1151280" cy="99165"/>
            </a:xfrm>
            <a:prstGeom prst="rect">
              <a:avLst/>
            </a:prstGeom>
            <a:effectLst/>
          </p:spPr>
        </p:pic>
        <p:sp>
          <p:nvSpPr>
            <p:cNvPr id="14" name="Kafka Cluster">
              <a:extLst>
                <a:ext uri="{FF2B5EF4-FFF2-40B4-BE49-F238E27FC236}">
                  <a16:creationId xmlns:a16="http://schemas.microsoft.com/office/drawing/2014/main" id="{D78642F3-95BE-4D14-917B-C6F5F203A9B7}"/>
                </a:ext>
              </a:extLst>
            </p:cNvPr>
            <p:cNvSpPr/>
            <p:nvPr/>
          </p:nvSpPr>
          <p:spPr>
            <a:xfrm>
              <a:off x="0" y="0"/>
              <a:ext cx="2270200" cy="2287505"/>
            </a:xfrm>
            <a:prstGeom prst="rect">
              <a:avLst/>
            </a:prstGeom>
            <a:noFill/>
            <a:ln w="50800" cap="flat">
              <a:solidFill>
                <a:schemeClr val="accent1">
                  <a:lumMod val="75000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/>
              </a:pPr>
              <a:r>
                <a:rPr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Kafka Cluster</a:t>
              </a:r>
            </a:p>
            <a:p>
              <a:pPr algn="ctr">
                <a:defRPr b="1"/>
              </a:pPr>
              <a:endParaRPr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>
                <a:defRPr b="1"/>
              </a:pPr>
              <a:endParaRPr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>
                <a:defRPr b="1"/>
              </a:pPr>
              <a:endParaRPr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>
                <a:defRPr b="1"/>
              </a:pPr>
              <a:endParaRPr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>
                <a:defRPr b="1"/>
              </a:pPr>
              <a:endParaRPr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>
                <a:defRPr b="1"/>
              </a:pPr>
              <a:endParaRPr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5" name="Topic">
              <a:extLst>
                <a:ext uri="{FF2B5EF4-FFF2-40B4-BE49-F238E27FC236}">
                  <a16:creationId xmlns:a16="http://schemas.microsoft.com/office/drawing/2014/main" id="{6350809A-D590-477E-842A-D3B2AD208422}"/>
                </a:ext>
              </a:extLst>
            </p:cNvPr>
            <p:cNvSpPr/>
            <p:nvPr/>
          </p:nvSpPr>
          <p:spPr>
            <a:xfrm>
              <a:off x="288378" y="634922"/>
              <a:ext cx="1693443" cy="52475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Topic </a:t>
              </a:r>
            </a:p>
          </p:txBody>
        </p:sp>
        <p:sp>
          <p:nvSpPr>
            <p:cNvPr id="16" name="Topic">
              <a:extLst>
                <a:ext uri="{FF2B5EF4-FFF2-40B4-BE49-F238E27FC236}">
                  <a16:creationId xmlns:a16="http://schemas.microsoft.com/office/drawing/2014/main" id="{172D2C89-8817-42CE-AA2E-2F6BBAD2773E}"/>
                </a:ext>
              </a:extLst>
            </p:cNvPr>
            <p:cNvSpPr/>
            <p:nvPr/>
          </p:nvSpPr>
          <p:spPr>
            <a:xfrm>
              <a:off x="288378" y="1433658"/>
              <a:ext cx="1693443" cy="52475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Topic </a:t>
              </a:r>
            </a:p>
          </p:txBody>
        </p:sp>
        <p:sp>
          <p:nvSpPr>
            <p:cNvPr id="17" name="Flume agent">
              <a:extLst>
                <a:ext uri="{FF2B5EF4-FFF2-40B4-BE49-F238E27FC236}">
                  <a16:creationId xmlns:a16="http://schemas.microsoft.com/office/drawing/2014/main" id="{E43B9EE3-DD0C-4582-BDC2-E5367B8B0CC0}"/>
                </a:ext>
              </a:extLst>
            </p:cNvPr>
            <p:cNvSpPr/>
            <p:nvPr/>
          </p:nvSpPr>
          <p:spPr>
            <a:xfrm>
              <a:off x="2553310" y="0"/>
              <a:ext cx="6408704" cy="2287505"/>
            </a:xfrm>
            <a:prstGeom prst="rect">
              <a:avLst/>
            </a:prstGeom>
            <a:noFill/>
            <a:ln w="50800" cap="flat">
              <a:solidFill>
                <a:schemeClr val="accent1">
                  <a:lumMod val="75000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/>
              </a:pPr>
              <a:r>
                <a:rPr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Flume agent</a:t>
              </a:r>
            </a:p>
            <a:p>
              <a:pPr algn="ctr">
                <a:defRPr b="1"/>
              </a:pPr>
              <a:endParaRPr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>
                <a:defRPr b="1"/>
              </a:pPr>
              <a:endParaRPr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>
                <a:defRPr b="1"/>
              </a:pPr>
              <a:endParaRPr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>
                <a:defRPr b="1"/>
              </a:pPr>
              <a:endParaRPr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>
                <a:defRPr b="1"/>
              </a:pPr>
              <a:endParaRPr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>
                <a:defRPr b="1"/>
              </a:pPr>
              <a:endParaRPr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8" name="HDFS">
              <a:extLst>
                <a:ext uri="{FF2B5EF4-FFF2-40B4-BE49-F238E27FC236}">
                  <a16:creationId xmlns:a16="http://schemas.microsoft.com/office/drawing/2014/main" id="{D321246D-62DB-46AB-A68E-13DBB1778317}"/>
                </a:ext>
              </a:extLst>
            </p:cNvPr>
            <p:cNvSpPr/>
            <p:nvPr/>
          </p:nvSpPr>
          <p:spPr>
            <a:xfrm>
              <a:off x="9431076" y="1038902"/>
              <a:ext cx="1849886" cy="555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HDFS </a:t>
              </a:r>
            </a:p>
          </p:txBody>
        </p:sp>
        <p:sp>
          <p:nvSpPr>
            <p:cNvPr id="19" name="Source">
              <a:extLst>
                <a:ext uri="{FF2B5EF4-FFF2-40B4-BE49-F238E27FC236}">
                  <a16:creationId xmlns:a16="http://schemas.microsoft.com/office/drawing/2014/main" id="{27A35F5B-5878-4E06-B005-E289C1FEE080}"/>
                </a:ext>
              </a:extLst>
            </p:cNvPr>
            <p:cNvSpPr/>
            <p:nvPr/>
          </p:nvSpPr>
          <p:spPr>
            <a:xfrm>
              <a:off x="2842334" y="902781"/>
              <a:ext cx="1459671" cy="55536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Source </a:t>
              </a:r>
            </a:p>
          </p:txBody>
        </p:sp>
        <p:sp>
          <p:nvSpPr>
            <p:cNvPr id="20" name="Sink">
              <a:extLst>
                <a:ext uri="{FF2B5EF4-FFF2-40B4-BE49-F238E27FC236}">
                  <a16:creationId xmlns:a16="http://schemas.microsoft.com/office/drawing/2014/main" id="{5074FF24-3F4E-4632-9424-7AB2BF023680}"/>
                </a:ext>
              </a:extLst>
            </p:cNvPr>
            <p:cNvSpPr/>
            <p:nvPr/>
          </p:nvSpPr>
          <p:spPr>
            <a:xfrm>
              <a:off x="7165952" y="667380"/>
              <a:ext cx="1459670" cy="55536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Sink </a:t>
              </a:r>
            </a:p>
          </p:txBody>
        </p:sp>
        <p:sp>
          <p:nvSpPr>
            <p:cNvPr id="21" name="Channel">
              <a:extLst>
                <a:ext uri="{FF2B5EF4-FFF2-40B4-BE49-F238E27FC236}">
                  <a16:creationId xmlns:a16="http://schemas.microsoft.com/office/drawing/2014/main" id="{0105C6AE-C941-4097-9A18-882EBACC4425}"/>
                </a:ext>
              </a:extLst>
            </p:cNvPr>
            <p:cNvSpPr/>
            <p:nvPr/>
          </p:nvSpPr>
          <p:spPr>
            <a:xfrm>
              <a:off x="4900828" y="1418356"/>
              <a:ext cx="1459670" cy="55536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Channel </a:t>
              </a:r>
            </a:p>
          </p:txBody>
        </p:sp>
        <p:sp>
          <p:nvSpPr>
            <p:cNvPr id="22" name="Channel">
              <a:extLst>
                <a:ext uri="{FF2B5EF4-FFF2-40B4-BE49-F238E27FC236}">
                  <a16:creationId xmlns:a16="http://schemas.microsoft.com/office/drawing/2014/main" id="{6B55E721-8D3D-4C50-B0C7-A595C81A6BFF}"/>
                </a:ext>
              </a:extLst>
            </p:cNvPr>
            <p:cNvSpPr/>
            <p:nvPr/>
          </p:nvSpPr>
          <p:spPr>
            <a:xfrm>
              <a:off x="4900828" y="667380"/>
              <a:ext cx="1459670" cy="55536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Channel </a:t>
              </a:r>
            </a:p>
          </p:txBody>
        </p:sp>
        <p:sp>
          <p:nvSpPr>
            <p:cNvPr id="23" name="Sink">
              <a:extLst>
                <a:ext uri="{FF2B5EF4-FFF2-40B4-BE49-F238E27FC236}">
                  <a16:creationId xmlns:a16="http://schemas.microsoft.com/office/drawing/2014/main" id="{BE7AFECC-5945-4261-93E8-E5E189D16C88}"/>
                </a:ext>
              </a:extLst>
            </p:cNvPr>
            <p:cNvSpPr/>
            <p:nvPr/>
          </p:nvSpPr>
          <p:spPr>
            <a:xfrm>
              <a:off x="7165952" y="1418356"/>
              <a:ext cx="1459670" cy="55536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Sink</a:t>
              </a:r>
            </a:p>
          </p:txBody>
        </p:sp>
        <p:pic>
          <p:nvPicPr>
            <p:cNvPr id="24" name="선 선" descr="선 선">
              <a:extLst>
                <a:ext uri="{FF2B5EF4-FFF2-40B4-BE49-F238E27FC236}">
                  <a16:creationId xmlns:a16="http://schemas.microsoft.com/office/drawing/2014/main" id="{8DE06CF3-5709-46F9-BA8E-4D7B1B864BB5}"/>
                </a:ext>
              </a:extLst>
            </p:cNvPr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 rot="840699">
              <a:off x="1845850" y="1099336"/>
              <a:ext cx="1078383" cy="88832"/>
            </a:xfrm>
            <a:prstGeom prst="rect">
              <a:avLst/>
            </a:prstGeom>
            <a:effectLst/>
          </p:spPr>
        </p:pic>
        <p:pic>
          <p:nvPicPr>
            <p:cNvPr id="25" name="선 선" descr="선 선">
              <a:extLst>
                <a:ext uri="{FF2B5EF4-FFF2-40B4-BE49-F238E27FC236}">
                  <a16:creationId xmlns:a16="http://schemas.microsoft.com/office/drawing/2014/main" id="{FB658454-9FE3-4A84-9735-DFC2E81B5244}"/>
                </a:ext>
              </a:extLst>
            </p:cNvPr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0033002">
              <a:off x="1809402" y="1472391"/>
              <a:ext cx="1151279" cy="99165"/>
            </a:xfrm>
            <a:prstGeom prst="rect">
              <a:avLst/>
            </a:prstGeom>
            <a:effectLst/>
          </p:spPr>
        </p:pic>
        <p:pic>
          <p:nvPicPr>
            <p:cNvPr id="26" name="선 선" descr="선 선">
              <a:extLst>
                <a:ext uri="{FF2B5EF4-FFF2-40B4-BE49-F238E27FC236}">
                  <a16:creationId xmlns:a16="http://schemas.microsoft.com/office/drawing/2014/main" id="{2EB1B7EE-CC94-49E1-9A82-51B0ADE91137}"/>
                </a:ext>
              </a:extLst>
            </p:cNvPr>
            <p:cNvPicPr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 rot="20624095">
              <a:off x="4192618" y="1066972"/>
              <a:ext cx="762537" cy="86112"/>
            </a:xfrm>
            <a:prstGeom prst="rect">
              <a:avLst/>
            </a:prstGeom>
            <a:effectLst/>
          </p:spPr>
        </p:pic>
        <p:pic>
          <p:nvPicPr>
            <p:cNvPr id="27" name="선 선" descr="선 선">
              <a:extLst>
                <a:ext uri="{FF2B5EF4-FFF2-40B4-BE49-F238E27FC236}">
                  <a16:creationId xmlns:a16="http://schemas.microsoft.com/office/drawing/2014/main" id="{1FF21697-2159-4636-AD5F-ACC4927DDC58}"/>
                </a:ext>
              </a:extLst>
            </p:cNvPr>
            <p:cNvPicPr>
              <a:picLocks/>
            </p:cNvPicPr>
            <p:nvPr/>
          </p:nvPicPr>
          <p:blipFill>
            <a:blip r:embed="rId9"/>
            <a:stretch>
              <a:fillRect/>
            </a:stretch>
          </p:blipFill>
          <p:spPr>
            <a:xfrm rot="2151462">
              <a:off x="4135094" y="1379237"/>
              <a:ext cx="877585" cy="96929"/>
            </a:xfrm>
            <a:prstGeom prst="rect">
              <a:avLst/>
            </a:prstGeom>
            <a:effectLst/>
          </p:spPr>
        </p:pic>
        <p:pic>
          <p:nvPicPr>
            <p:cNvPr id="28" name="선 선" descr="선 선">
              <a:extLst>
                <a:ext uri="{FF2B5EF4-FFF2-40B4-BE49-F238E27FC236}">
                  <a16:creationId xmlns:a16="http://schemas.microsoft.com/office/drawing/2014/main" id="{081519DE-D507-4596-A959-EB09EDDCCDAA}"/>
                </a:ext>
              </a:extLst>
            </p:cNvPr>
            <p:cNvPicPr>
              <a:picLocks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1204089">
              <a:off x="8519518" y="1097748"/>
              <a:ext cx="987462" cy="92008"/>
            </a:xfrm>
            <a:prstGeom prst="rect">
              <a:avLst/>
            </a:prstGeom>
            <a:effectLst/>
          </p:spPr>
        </p:pic>
      </p:grpSp>
      <p:sp>
        <p:nvSpPr>
          <p:cNvPr id="35" name="수집된 데이터를 스트리밍하게 지속적으로 보냄…">
            <a:extLst>
              <a:ext uri="{FF2B5EF4-FFF2-40B4-BE49-F238E27FC236}">
                <a16:creationId xmlns:a16="http://schemas.microsoft.com/office/drawing/2014/main" id="{3F49E188-47DB-455B-939F-1CAC607C8BC4}"/>
              </a:ext>
            </a:extLst>
          </p:cNvPr>
          <p:cNvSpPr txBox="1"/>
          <p:nvPr/>
        </p:nvSpPr>
        <p:spPr>
          <a:xfrm>
            <a:off x="1423561" y="5330030"/>
            <a:ext cx="9344878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/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빅데이터 처리를 위한 데이터를 병렬적 처리를 이용하여 </a:t>
            </a:r>
            <a:r>
              <a:rPr lang="ko-KR" altLang="en-US" sz="20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지속적으로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HDFS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저장</a:t>
            </a:r>
          </a:p>
        </p:txBody>
      </p:sp>
    </p:spTree>
    <p:extLst>
      <p:ext uri="{BB962C8B-B14F-4D97-AF65-F5344CB8AC3E}">
        <p14:creationId xmlns:p14="http://schemas.microsoft.com/office/powerpoint/2010/main" val="13570641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0"/>
          <p:cNvSpPr txBox="1">
            <a:spLocks noGrp="1"/>
          </p:cNvSpPr>
          <p:nvPr>
            <p:ph type="title"/>
          </p:nvPr>
        </p:nvSpPr>
        <p:spPr>
          <a:xfrm>
            <a:off x="436880" y="184625"/>
            <a:ext cx="4318000" cy="68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2400"/>
              <a:buFont typeface="Arial"/>
              <a:buNone/>
            </a:pPr>
            <a:r>
              <a:rPr lang="en-US" sz="2400" b="1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1. 주제 및 기능 소개 </a:t>
            </a:r>
            <a:endParaRPr sz="1800" b="1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225" name="Google Shape;225;p10"/>
          <p:cNvSpPr txBox="1"/>
          <p:nvPr/>
        </p:nvSpPr>
        <p:spPr>
          <a:xfrm>
            <a:off x="998018" y="865414"/>
            <a:ext cx="313414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Trending –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데이터 </a:t>
            </a:r>
            <a:r>
              <a:rPr lang="ko-KR" altLang="en-US" b="1" dirty="0" err="1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전처리</a:t>
            </a:r>
            <a:endParaRPr lang="en-US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3" name="그래픽 2" descr="확인 표시">
            <a:extLst>
              <a:ext uri="{FF2B5EF4-FFF2-40B4-BE49-F238E27FC236}">
                <a16:creationId xmlns:a16="http://schemas.microsoft.com/office/drawing/2014/main" id="{225DEB2A-EC20-474A-8D66-8116E4B17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  <p:pic>
        <p:nvPicPr>
          <p:cNvPr id="29" name="이미지 갤러리" descr="이미지 갤러리">
            <a:extLst>
              <a:ext uri="{FF2B5EF4-FFF2-40B4-BE49-F238E27FC236}">
                <a16:creationId xmlns:a16="http://schemas.microsoft.com/office/drawing/2014/main" id="{23451082-F551-488D-A106-20DBE3BA81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068" b="3068"/>
          <a:stretch>
            <a:fillRect/>
          </a:stretch>
        </p:blipFill>
        <p:spPr>
          <a:xfrm>
            <a:off x="8693542" y="2481484"/>
            <a:ext cx="3076700" cy="1403819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이미지 갤러리" descr="이미지 갤러리">
            <a:extLst>
              <a:ext uri="{FF2B5EF4-FFF2-40B4-BE49-F238E27FC236}">
                <a16:creationId xmlns:a16="http://schemas.microsoft.com/office/drawing/2014/main" id="{B8081988-4A7B-487E-ABB6-F95B9320849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372" b="1372"/>
          <a:stretch>
            <a:fillRect/>
          </a:stretch>
        </p:blipFill>
        <p:spPr>
          <a:xfrm>
            <a:off x="4820515" y="2426697"/>
            <a:ext cx="2794001" cy="14146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이미지 갤러리" descr="이미지 갤러리">
            <a:extLst>
              <a:ext uri="{FF2B5EF4-FFF2-40B4-BE49-F238E27FC236}">
                <a16:creationId xmlns:a16="http://schemas.microsoft.com/office/drawing/2014/main" id="{79E9F359-D5A0-4095-8A73-9BFE607BF6C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506" b="1506"/>
          <a:stretch>
            <a:fillRect/>
          </a:stretch>
        </p:blipFill>
        <p:spPr>
          <a:xfrm>
            <a:off x="745401" y="2526599"/>
            <a:ext cx="2794001" cy="1314773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선 선" descr="선 선">
            <a:extLst>
              <a:ext uri="{FF2B5EF4-FFF2-40B4-BE49-F238E27FC236}">
                <a16:creationId xmlns:a16="http://schemas.microsoft.com/office/drawing/2014/main" id="{4584C839-E5A4-45F6-AD53-29BC3A98688E}"/>
              </a:ext>
            </a:extLst>
          </p:cNvPr>
          <p:cNvPicPr>
            <a:picLocks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34880" y="2955034"/>
            <a:ext cx="690156" cy="457904"/>
          </a:xfrm>
          <a:prstGeom prst="rect">
            <a:avLst/>
          </a:prstGeom>
        </p:spPr>
      </p:pic>
      <p:pic>
        <p:nvPicPr>
          <p:cNvPr id="38" name="선 선" descr="선 선">
            <a:extLst>
              <a:ext uri="{FF2B5EF4-FFF2-40B4-BE49-F238E27FC236}">
                <a16:creationId xmlns:a16="http://schemas.microsoft.com/office/drawing/2014/main" id="{A4975F84-74B2-4D42-B9FB-F53AB00378E1}"/>
              </a:ext>
            </a:extLst>
          </p:cNvPr>
          <p:cNvPicPr>
            <a:picLocks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8951" y="2955034"/>
            <a:ext cx="690156" cy="457904"/>
          </a:xfrm>
          <a:prstGeom prst="rect">
            <a:avLst/>
          </a:prstGeom>
        </p:spPr>
      </p:pic>
      <p:sp>
        <p:nvSpPr>
          <p:cNvPr id="39" name="Google Shape;214;p9">
            <a:extLst>
              <a:ext uri="{FF2B5EF4-FFF2-40B4-BE49-F238E27FC236}">
                <a16:creationId xmlns:a16="http://schemas.microsoft.com/office/drawing/2014/main" id="{3CC6C931-D35C-4B64-831E-452D354EBAA7}"/>
              </a:ext>
            </a:extLst>
          </p:cNvPr>
          <p:cNvSpPr txBox="1"/>
          <p:nvPr/>
        </p:nvSpPr>
        <p:spPr>
          <a:xfrm>
            <a:off x="3510184" y="4496864"/>
            <a:ext cx="5171632" cy="1005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150000"/>
              </a:lnSpc>
              <a:buClr>
                <a:schemeClr val="dk1"/>
              </a:buClr>
              <a:buSzPts val="1300"/>
            </a:pP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Twitter API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로 받은 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raw data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를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 </a:t>
            </a:r>
          </a:p>
          <a:p>
            <a:pPr lvl="0" algn="ctr">
              <a:lnSpc>
                <a:spcPct val="150000"/>
              </a:lnSpc>
              <a:buClr>
                <a:schemeClr val="dk1"/>
              </a:buClr>
              <a:buSzPts val="1300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서비스에 필요한 데이터 스키마들로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변형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하여 저장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9B493449-641C-489B-917A-4AE8F1A477C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7295" y="3626350"/>
            <a:ext cx="2509062" cy="201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49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0"/>
          <p:cNvSpPr txBox="1">
            <a:spLocks noGrp="1"/>
          </p:cNvSpPr>
          <p:nvPr>
            <p:ph type="title"/>
          </p:nvPr>
        </p:nvSpPr>
        <p:spPr>
          <a:xfrm>
            <a:off x="436880" y="184625"/>
            <a:ext cx="4318000" cy="68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2400"/>
              <a:buFont typeface="Arial"/>
              <a:buNone/>
            </a:pPr>
            <a:r>
              <a:rPr lang="en-US" sz="2400" b="1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1. 주제 및 기능 소개 </a:t>
            </a:r>
            <a:endParaRPr sz="1800" b="1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225" name="Google Shape;225;p10"/>
          <p:cNvSpPr txBox="1"/>
          <p:nvPr/>
        </p:nvSpPr>
        <p:spPr>
          <a:xfrm>
            <a:off x="998018" y="865414"/>
            <a:ext cx="313414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Trending –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데이터 분석</a:t>
            </a:r>
            <a:endParaRPr lang="en-US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3" name="그래픽 2" descr="확인 표시">
            <a:extLst>
              <a:ext uri="{FF2B5EF4-FFF2-40B4-BE49-F238E27FC236}">
                <a16:creationId xmlns:a16="http://schemas.microsoft.com/office/drawing/2014/main" id="{225DEB2A-EC20-474A-8D66-8116E4B17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  <p:pic>
        <p:nvPicPr>
          <p:cNvPr id="11" name="이미지 갤러리" descr="이미지 갤러리">
            <a:extLst>
              <a:ext uri="{FF2B5EF4-FFF2-40B4-BE49-F238E27FC236}">
                <a16:creationId xmlns:a16="http://schemas.microsoft.com/office/drawing/2014/main" id="{61B0C56C-9F3A-4927-9763-55561592D83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740" b="740"/>
          <a:stretch>
            <a:fillRect/>
          </a:stretch>
        </p:blipFill>
        <p:spPr>
          <a:xfrm>
            <a:off x="8108995" y="2226067"/>
            <a:ext cx="3164714" cy="1618667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park 환경에서의…">
            <a:extLst>
              <a:ext uri="{FF2B5EF4-FFF2-40B4-BE49-F238E27FC236}">
                <a16:creationId xmlns:a16="http://schemas.microsoft.com/office/drawing/2014/main" id="{6E4EED6C-6BE8-43AA-9FE7-519AD25019D1}"/>
              </a:ext>
            </a:extLst>
          </p:cNvPr>
          <p:cNvSpPr txBox="1"/>
          <p:nvPr/>
        </p:nvSpPr>
        <p:spPr>
          <a:xfrm>
            <a:off x="2945110" y="4554902"/>
            <a:ext cx="6301779" cy="971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2000"/>
            </a:pP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빅데이터 분석을 위해 </a:t>
            </a:r>
            <a:r>
              <a:rPr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Spark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활용하여 </a:t>
            </a:r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분석</a:t>
            </a:r>
            <a:endParaRPr lang="en-US" altLang="ko-KR" sz="2000" b="1" dirty="0">
              <a:solidFill>
                <a:schemeClr val="accent2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  <a:defRPr sz="2000"/>
            </a:pPr>
            <a:r>
              <a:rPr lang="en-US" altLang="ko-KR" sz="2000" b="1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b="1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텍스트마이닝 기법 사용</a:t>
            </a:r>
            <a:r>
              <a:rPr lang="en-US" altLang="ko-KR" sz="2000" b="1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5" name="선 선" descr="선 선">
            <a:extLst>
              <a:ext uri="{FF2B5EF4-FFF2-40B4-BE49-F238E27FC236}">
                <a16:creationId xmlns:a16="http://schemas.microsoft.com/office/drawing/2014/main" id="{BA47E117-2382-4119-B08A-9009EB8E926B}"/>
              </a:ext>
            </a:extLst>
          </p:cNvPr>
          <p:cNvPicPr>
            <a:picLocks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550327" y="2916479"/>
            <a:ext cx="1851386" cy="457905"/>
          </a:xfrm>
          <a:prstGeom prst="rect">
            <a:avLst/>
          </a:prstGeom>
        </p:spPr>
      </p:pic>
      <p:pic>
        <p:nvPicPr>
          <p:cNvPr id="16" name="선 선" descr="선 선">
            <a:extLst>
              <a:ext uri="{FF2B5EF4-FFF2-40B4-BE49-F238E27FC236}">
                <a16:creationId xmlns:a16="http://schemas.microsoft.com/office/drawing/2014/main" id="{DFFC301C-836E-4FF0-8CBA-FCFFF971594D}"/>
              </a:ext>
            </a:extLst>
          </p:cNvPr>
          <p:cNvPicPr>
            <a:picLocks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0800000">
            <a:off x="5550328" y="3386830"/>
            <a:ext cx="1851385" cy="457904"/>
          </a:xfrm>
          <a:prstGeom prst="rect">
            <a:avLst/>
          </a:prstGeom>
        </p:spPr>
      </p:pic>
      <p:pic>
        <p:nvPicPr>
          <p:cNvPr id="17" name="이미지 갤러리" descr="이미지 갤러리">
            <a:extLst>
              <a:ext uri="{FF2B5EF4-FFF2-40B4-BE49-F238E27FC236}">
                <a16:creationId xmlns:a16="http://schemas.microsoft.com/office/drawing/2014/main" id="{DFFE3EB4-DDED-4F1A-AC5A-749F2CA5F08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3068" b="3068"/>
          <a:stretch>
            <a:fillRect/>
          </a:stretch>
        </p:blipFill>
        <p:spPr>
          <a:xfrm>
            <a:off x="974446" y="2529837"/>
            <a:ext cx="3941327" cy="179832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596944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DE78555-3DE5-46C1-9158-79DF8AC10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184625"/>
            <a:ext cx="3078480" cy="68078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및 기능 소개</a:t>
            </a: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ko-KR" altLang="en-US" sz="18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1FA2B8F-6B6B-4C7A-8B60-E9BE94CCFD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495" y="1859858"/>
            <a:ext cx="514107" cy="73086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4F6F83E-8B92-4DAE-B9D7-2AF00CA55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455" y="2805773"/>
            <a:ext cx="1447701" cy="76097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97C65B4-1353-457B-99C4-61FAC6A1986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5" t="9898" r="9898" b="9865"/>
          <a:stretch/>
        </p:blipFill>
        <p:spPr>
          <a:xfrm>
            <a:off x="864589" y="2823071"/>
            <a:ext cx="730866" cy="730866"/>
          </a:xfrm>
          <a:prstGeom prst="rect">
            <a:avLst/>
          </a:prstGeom>
        </p:spPr>
      </p:pic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B24BE88E-96B5-46CC-9393-6D499F2290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156" y="1860939"/>
            <a:ext cx="660549" cy="72978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73B9026-2846-4850-BEFA-AC94375222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675" y="1715906"/>
            <a:ext cx="1018769" cy="1018769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47C9571D-AFB0-46CE-9781-7E4272688381}"/>
              </a:ext>
            </a:extLst>
          </p:cNvPr>
          <p:cNvSpPr/>
          <p:nvPr/>
        </p:nvSpPr>
        <p:spPr>
          <a:xfrm>
            <a:off x="4749156" y="2911881"/>
            <a:ext cx="1447701" cy="553245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CONSUMER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771440D-DA0E-4FB8-849E-3471F8CE9F91}"/>
              </a:ext>
            </a:extLst>
          </p:cNvPr>
          <p:cNvCxnSpPr>
            <a:cxnSpLocks/>
          </p:cNvCxnSpPr>
          <p:nvPr/>
        </p:nvCxnSpPr>
        <p:spPr>
          <a:xfrm>
            <a:off x="1793764" y="3186258"/>
            <a:ext cx="600645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40559346-EEFB-42C9-AA4D-CF07FD686F9B}"/>
              </a:ext>
            </a:extLst>
          </p:cNvPr>
          <p:cNvCxnSpPr>
            <a:cxnSpLocks/>
          </p:cNvCxnSpPr>
          <p:nvPr/>
        </p:nvCxnSpPr>
        <p:spPr>
          <a:xfrm>
            <a:off x="3956060" y="3186258"/>
            <a:ext cx="600645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0AD138AD-3738-4D5A-BC84-8D97FA017513}"/>
              </a:ext>
            </a:extLst>
          </p:cNvPr>
          <p:cNvCxnSpPr>
            <a:cxnSpLocks/>
          </p:cNvCxnSpPr>
          <p:nvPr/>
        </p:nvCxnSpPr>
        <p:spPr>
          <a:xfrm flipH="1" flipV="1">
            <a:off x="2349646" y="2407298"/>
            <a:ext cx="280947" cy="377974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10B1B383-49F5-44E2-891F-4B8D9D168B69}"/>
              </a:ext>
            </a:extLst>
          </p:cNvPr>
          <p:cNvCxnSpPr>
            <a:cxnSpLocks/>
          </p:cNvCxnSpPr>
          <p:nvPr/>
        </p:nvCxnSpPr>
        <p:spPr>
          <a:xfrm flipV="1">
            <a:off x="3515360" y="2401737"/>
            <a:ext cx="280947" cy="377974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D3066E94-5E1D-4DDF-8982-7E99EDE59136}"/>
              </a:ext>
            </a:extLst>
          </p:cNvPr>
          <p:cNvCxnSpPr>
            <a:cxnSpLocks/>
          </p:cNvCxnSpPr>
          <p:nvPr/>
        </p:nvCxnSpPr>
        <p:spPr>
          <a:xfrm flipH="1">
            <a:off x="4556705" y="2225290"/>
            <a:ext cx="564583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그림 28">
            <a:extLst>
              <a:ext uri="{FF2B5EF4-FFF2-40B4-BE49-F238E27FC236}">
                <a16:creationId xmlns:a16="http://schemas.microsoft.com/office/drawing/2014/main" id="{4D68AE78-324B-4BA3-BAAB-AB4231499B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3496" y="4498967"/>
            <a:ext cx="4863727" cy="2112077"/>
          </a:xfrm>
          <a:prstGeom prst="roundRect">
            <a:avLst/>
          </a:prstGeom>
        </p:spPr>
      </p:pic>
      <p:sp>
        <p:nvSpPr>
          <p:cNvPr id="30" name="제목 1">
            <a:extLst>
              <a:ext uri="{FF2B5EF4-FFF2-40B4-BE49-F238E27FC236}">
                <a16:creationId xmlns:a16="http://schemas.microsoft.com/office/drawing/2014/main" id="{40E188B6-B2AA-4A01-8D27-7F294825F221}"/>
              </a:ext>
            </a:extLst>
          </p:cNvPr>
          <p:cNvSpPr txBox="1">
            <a:spLocks/>
          </p:cNvSpPr>
          <p:nvPr/>
        </p:nvSpPr>
        <p:spPr>
          <a:xfrm>
            <a:off x="6768369" y="1246876"/>
            <a:ext cx="4968002" cy="236874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카프카 클러스터 내부에 쌓이는 로그를 수집 및 파싱</a:t>
            </a:r>
            <a:endParaRPr lang="en-US" altLang="ko-KR" sz="16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엘라스틱서치를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통해 카프카 로그를 인덱싱하여 시각화를 위한 </a:t>
            </a:r>
            <a:r>
              <a:rPr lang="ko-KR" altLang="en-US" sz="16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키바나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대시보드까지 설계할 예정</a:t>
            </a: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D1825D69-794C-43C5-834A-DA9F831D3709}"/>
              </a:ext>
            </a:extLst>
          </p:cNvPr>
          <p:cNvSpPr txBox="1">
            <a:spLocks/>
          </p:cNvSpPr>
          <p:nvPr/>
        </p:nvSpPr>
        <p:spPr>
          <a:xfrm>
            <a:off x="6768369" y="4183572"/>
            <a:ext cx="4968002" cy="236874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어플리케이션의 성능은 웹서비스의 응답속도를 통해 측정</a:t>
            </a:r>
            <a:endParaRPr lang="en-US" altLang="ko-KR" sz="16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즉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웹서비스의 응답속도를 구하기 위해 트랜잭션을 추적하고 분석하는 모니터링</a:t>
            </a:r>
          </a:p>
        </p:txBody>
      </p:sp>
      <p:sp>
        <p:nvSpPr>
          <p:cNvPr id="19" name="Google Shape;225;p10">
            <a:extLst>
              <a:ext uri="{FF2B5EF4-FFF2-40B4-BE49-F238E27FC236}">
                <a16:creationId xmlns:a16="http://schemas.microsoft.com/office/drawing/2014/main" id="{4BD38693-2508-46A1-AC17-DDA364533C3B}"/>
              </a:ext>
            </a:extLst>
          </p:cNvPr>
          <p:cNvSpPr txBox="1"/>
          <p:nvPr/>
        </p:nvSpPr>
        <p:spPr>
          <a:xfrm>
            <a:off x="998018" y="865414"/>
            <a:ext cx="313414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서버 모니터링</a:t>
            </a:r>
            <a:endParaRPr lang="en-US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22" name="그래픽 21" descr="확인 표시">
            <a:extLst>
              <a:ext uri="{FF2B5EF4-FFF2-40B4-BE49-F238E27FC236}">
                <a16:creationId xmlns:a16="http://schemas.microsoft.com/office/drawing/2014/main" id="{B84550B2-D717-4615-8C17-2C434575536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  <p:sp>
        <p:nvSpPr>
          <p:cNvPr id="23" name="Google Shape;225;p10">
            <a:extLst>
              <a:ext uri="{FF2B5EF4-FFF2-40B4-BE49-F238E27FC236}">
                <a16:creationId xmlns:a16="http://schemas.microsoft.com/office/drawing/2014/main" id="{84D8CD68-A0A3-476E-A3BC-E218E49B5105}"/>
              </a:ext>
            </a:extLst>
          </p:cNvPr>
          <p:cNvSpPr txBox="1"/>
          <p:nvPr/>
        </p:nvSpPr>
        <p:spPr>
          <a:xfrm>
            <a:off x="998018" y="3834532"/>
            <a:ext cx="4425614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어플리케이션 모니터링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(APM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시간이 된다면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)</a:t>
            </a:r>
            <a:endParaRPr lang="en-US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24" name="그래픽 23" descr="확인 표시">
            <a:extLst>
              <a:ext uri="{FF2B5EF4-FFF2-40B4-BE49-F238E27FC236}">
                <a16:creationId xmlns:a16="http://schemas.microsoft.com/office/drawing/2014/main" id="{D96AD2FD-7ABB-45A7-90F3-C358278121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09408" y="3924176"/>
            <a:ext cx="388611" cy="38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5067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1173" y="2639960"/>
            <a:ext cx="4709654" cy="1578080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아키텍처</a:t>
            </a:r>
            <a:endParaRPr lang="ko-KR" altLang="en-US" sz="32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0943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79" y="184625"/>
            <a:ext cx="2366671" cy="68078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아키텍처</a:t>
            </a:r>
            <a:endParaRPr lang="ko-KR" altLang="en-US" sz="18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 descr="주차장, 스크린샷, 측정기, 앉아있는이(가) 표시된 사진&#10;&#10;자동 생성된 설명">
            <a:extLst>
              <a:ext uri="{FF2B5EF4-FFF2-40B4-BE49-F238E27FC236}">
                <a16:creationId xmlns:a16="http://schemas.microsoft.com/office/drawing/2014/main" id="{F466A6C8-8981-450E-9C46-D1CF631F57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11" y="863275"/>
            <a:ext cx="10898372" cy="513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446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1173" y="2639960"/>
            <a:ext cx="4709654" cy="1578080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마일스톤</a:t>
            </a:r>
            <a:endParaRPr lang="ko-KR" altLang="en-US" sz="32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9640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그리기이(가) 표시된 사진&#10;&#10;자동 생성된 설명">
            <a:extLst>
              <a:ext uri="{FF2B5EF4-FFF2-40B4-BE49-F238E27FC236}">
                <a16:creationId xmlns:a16="http://schemas.microsoft.com/office/drawing/2014/main" id="{CCF62A96-D686-4680-9496-2E1EE2B47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6151" y="2333762"/>
            <a:ext cx="1638095" cy="2190476"/>
          </a:xfrm>
          <a:prstGeom prst="roundRect">
            <a:avLst>
              <a:gd name="adj" fmla="val 8604"/>
            </a:avLst>
          </a:prstGeom>
        </p:spPr>
      </p:pic>
      <p:pic>
        <p:nvPicPr>
          <p:cNvPr id="15" name="그림 14" descr="음식, 그리기이(가) 표시된 사진&#10;&#10;자동 생성된 설명">
            <a:extLst>
              <a:ext uri="{FF2B5EF4-FFF2-40B4-BE49-F238E27FC236}">
                <a16:creationId xmlns:a16="http://schemas.microsoft.com/office/drawing/2014/main" id="{97F998CC-052B-40D1-B45E-53D91DF636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352" y="2333762"/>
            <a:ext cx="1638095" cy="2190476"/>
          </a:xfrm>
          <a:prstGeom prst="roundRect">
            <a:avLst>
              <a:gd name="adj" fmla="val 7674"/>
            </a:avLst>
          </a:prstGeom>
        </p:spPr>
      </p:pic>
      <p:pic>
        <p:nvPicPr>
          <p:cNvPr id="17" name="그림 16" descr="그리기, 음식, 표지판이(가) 표시된 사진&#10;&#10;자동 생성된 설명">
            <a:extLst>
              <a:ext uri="{FF2B5EF4-FFF2-40B4-BE49-F238E27FC236}">
                <a16:creationId xmlns:a16="http://schemas.microsoft.com/office/drawing/2014/main" id="{8CCBC6CA-29EF-4FEB-90BF-E6F6DED2A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553" y="2333762"/>
            <a:ext cx="1638095" cy="2190476"/>
          </a:xfrm>
          <a:prstGeom prst="roundRect">
            <a:avLst>
              <a:gd name="adj" fmla="val 7984"/>
            </a:avLst>
          </a:prstGeom>
        </p:spPr>
      </p:pic>
      <p:pic>
        <p:nvPicPr>
          <p:cNvPr id="19" name="그림 18" descr="그리기, 표지판이(가) 표시된 사진&#10;&#10;자동 생성된 설명">
            <a:extLst>
              <a:ext uri="{FF2B5EF4-FFF2-40B4-BE49-F238E27FC236}">
                <a16:creationId xmlns:a16="http://schemas.microsoft.com/office/drawing/2014/main" id="{CAD73088-A430-411F-BBD9-C6A1E4B4ED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754" y="2333762"/>
            <a:ext cx="1638095" cy="2190476"/>
          </a:xfrm>
          <a:prstGeom prst="roundRect">
            <a:avLst>
              <a:gd name="adj" fmla="val 7053"/>
            </a:avLst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A4ADAE9-43C1-472F-A9FA-7F5106BE3731}"/>
              </a:ext>
            </a:extLst>
          </p:cNvPr>
          <p:cNvGrpSpPr/>
          <p:nvPr/>
        </p:nvGrpSpPr>
        <p:grpSpPr>
          <a:xfrm>
            <a:off x="2913301" y="2917825"/>
            <a:ext cx="1076006" cy="455295"/>
            <a:chOff x="2913301" y="2917825"/>
            <a:chExt cx="1076006" cy="455295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2BD8D8F-9CFF-4821-89EA-4E962AC155A1}"/>
                </a:ext>
              </a:extLst>
            </p:cNvPr>
            <p:cNvSpPr/>
            <p:nvPr/>
          </p:nvSpPr>
          <p:spPr>
            <a:xfrm>
              <a:off x="2994184" y="2917825"/>
              <a:ext cx="914241" cy="409575"/>
            </a:xfrm>
            <a:prstGeom prst="rect">
              <a:avLst/>
            </a:prstGeom>
            <a:solidFill>
              <a:srgbClr val="EA7A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D1C6BB7-6947-49E7-BD0A-A4A4683A3211}"/>
                </a:ext>
              </a:extLst>
            </p:cNvPr>
            <p:cNvSpPr/>
            <p:nvPr/>
          </p:nvSpPr>
          <p:spPr>
            <a:xfrm>
              <a:off x="2913301" y="2963545"/>
              <a:ext cx="1076006" cy="4095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Smile</a:t>
              </a:r>
            </a:p>
            <a:p>
              <a:pPr algn="ctr"/>
              <a:r>
                <a:rPr lang="en-US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gate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544A8E5-85D1-4702-9FD1-1C9C14A748B2}"/>
              </a:ext>
            </a:extLst>
          </p:cNvPr>
          <p:cNvGrpSpPr/>
          <p:nvPr/>
        </p:nvGrpSpPr>
        <p:grpSpPr>
          <a:xfrm>
            <a:off x="4665458" y="2917825"/>
            <a:ext cx="1076006" cy="455295"/>
            <a:chOff x="2913301" y="2917825"/>
            <a:chExt cx="1076006" cy="455295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6DE2062-33F7-4407-B8A6-35656DA17347}"/>
                </a:ext>
              </a:extLst>
            </p:cNvPr>
            <p:cNvSpPr/>
            <p:nvPr/>
          </p:nvSpPr>
          <p:spPr>
            <a:xfrm>
              <a:off x="2994184" y="2917825"/>
              <a:ext cx="914241" cy="409575"/>
            </a:xfrm>
            <a:prstGeom prst="rect">
              <a:avLst/>
            </a:prstGeom>
            <a:solidFill>
              <a:srgbClr val="E490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8807646-03A7-4899-B9A7-257B2CF0A623}"/>
                </a:ext>
              </a:extLst>
            </p:cNvPr>
            <p:cNvSpPr/>
            <p:nvPr/>
          </p:nvSpPr>
          <p:spPr>
            <a:xfrm>
              <a:off x="2913301" y="2963545"/>
              <a:ext cx="1076006" cy="4095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Smile</a:t>
              </a:r>
            </a:p>
            <a:p>
              <a:pPr algn="ctr"/>
              <a:r>
                <a:rPr lang="en-US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gate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143E87D-1FE6-4661-B69C-AFE95C2795E2}"/>
              </a:ext>
            </a:extLst>
          </p:cNvPr>
          <p:cNvGrpSpPr/>
          <p:nvPr/>
        </p:nvGrpSpPr>
        <p:grpSpPr>
          <a:xfrm>
            <a:off x="6408737" y="2917825"/>
            <a:ext cx="1076006" cy="455295"/>
            <a:chOff x="2913301" y="2917825"/>
            <a:chExt cx="1076006" cy="45529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431F22F-6C75-4E74-9070-5A1EB09F2962}"/>
                </a:ext>
              </a:extLst>
            </p:cNvPr>
            <p:cNvSpPr/>
            <p:nvPr/>
          </p:nvSpPr>
          <p:spPr>
            <a:xfrm>
              <a:off x="2994184" y="2917825"/>
              <a:ext cx="914241" cy="409575"/>
            </a:xfrm>
            <a:prstGeom prst="rect">
              <a:avLst/>
            </a:prstGeom>
            <a:solidFill>
              <a:srgbClr val="3051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68FDCC5-1C6B-4B65-8B74-FB7D14EDDC3B}"/>
                </a:ext>
              </a:extLst>
            </p:cNvPr>
            <p:cNvSpPr/>
            <p:nvPr/>
          </p:nvSpPr>
          <p:spPr>
            <a:xfrm>
              <a:off x="2913301" y="2963545"/>
              <a:ext cx="1076006" cy="4095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Smile</a:t>
              </a:r>
            </a:p>
            <a:p>
              <a:pPr algn="ctr"/>
              <a:r>
                <a:rPr lang="en-US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gate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65A10D8B-889B-46C7-BAF1-ABF16985B08D}"/>
              </a:ext>
            </a:extLst>
          </p:cNvPr>
          <p:cNvGrpSpPr/>
          <p:nvPr/>
        </p:nvGrpSpPr>
        <p:grpSpPr>
          <a:xfrm>
            <a:off x="8155938" y="2917825"/>
            <a:ext cx="1076006" cy="455295"/>
            <a:chOff x="2913301" y="2917825"/>
            <a:chExt cx="1076006" cy="455295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62B0FDE-4350-4B4D-8911-39A4BA538506}"/>
                </a:ext>
              </a:extLst>
            </p:cNvPr>
            <p:cNvSpPr/>
            <p:nvPr/>
          </p:nvSpPr>
          <p:spPr>
            <a:xfrm>
              <a:off x="2994184" y="2917825"/>
              <a:ext cx="914241" cy="409575"/>
            </a:xfrm>
            <a:prstGeom prst="rect">
              <a:avLst/>
            </a:prstGeom>
            <a:solidFill>
              <a:srgbClr val="5C7F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4D7F1931-15D1-4B59-8B01-6A1D5C0A5585}"/>
                </a:ext>
              </a:extLst>
            </p:cNvPr>
            <p:cNvSpPr/>
            <p:nvPr/>
          </p:nvSpPr>
          <p:spPr>
            <a:xfrm>
              <a:off x="2913301" y="2963545"/>
              <a:ext cx="1076006" cy="4095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Smile</a:t>
              </a:r>
            </a:p>
            <a:p>
              <a:pPr algn="ctr"/>
              <a:r>
                <a:rPr lang="en-US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gate</a:t>
              </a:r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2AEFEDE-A06A-4172-8012-7978689F745D}"/>
              </a:ext>
            </a:extLst>
          </p:cNvPr>
          <p:cNvSpPr/>
          <p:nvPr/>
        </p:nvSpPr>
        <p:spPr>
          <a:xfrm>
            <a:off x="3727368" y="4002902"/>
            <a:ext cx="439894" cy="409575"/>
          </a:xfrm>
          <a:prstGeom prst="rect">
            <a:avLst/>
          </a:prstGeom>
          <a:solidFill>
            <a:srgbClr val="EA7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찬영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B70474-0472-44D9-B739-297439C9E1FE}"/>
              </a:ext>
            </a:extLst>
          </p:cNvPr>
          <p:cNvSpPr/>
          <p:nvPr/>
        </p:nvSpPr>
        <p:spPr>
          <a:xfrm>
            <a:off x="8974768" y="4005306"/>
            <a:ext cx="446091" cy="409575"/>
          </a:xfrm>
          <a:prstGeom prst="rect">
            <a:avLst/>
          </a:prstGeom>
          <a:solidFill>
            <a:srgbClr val="5C7F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예은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8F2026A-EF54-4BA5-AB38-27111F7BB5ED}"/>
              </a:ext>
            </a:extLst>
          </p:cNvPr>
          <p:cNvSpPr/>
          <p:nvPr/>
        </p:nvSpPr>
        <p:spPr>
          <a:xfrm>
            <a:off x="5496989" y="4002901"/>
            <a:ext cx="432370" cy="409575"/>
          </a:xfrm>
          <a:prstGeom prst="rect">
            <a:avLst/>
          </a:prstGeom>
          <a:solidFill>
            <a:srgbClr val="E490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시은</a:t>
            </a:r>
            <a:endParaRPr 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E35D1A9-97D9-4A15-81E6-2E68ACF77384}"/>
              </a:ext>
            </a:extLst>
          </p:cNvPr>
          <p:cNvSpPr/>
          <p:nvPr/>
        </p:nvSpPr>
        <p:spPr>
          <a:xfrm>
            <a:off x="7240268" y="4002901"/>
            <a:ext cx="436292" cy="409575"/>
          </a:xfrm>
          <a:prstGeom prst="rect">
            <a:avLst/>
          </a:prstGeom>
          <a:solidFill>
            <a:srgbClr val="3051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윤직</a:t>
            </a:r>
            <a:endParaRPr 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898E0207-23ED-4BA3-890F-7B6BC0B6A68F}"/>
              </a:ext>
            </a:extLst>
          </p:cNvPr>
          <p:cNvSpPr/>
          <p:nvPr/>
        </p:nvSpPr>
        <p:spPr>
          <a:xfrm>
            <a:off x="2393372" y="2109044"/>
            <a:ext cx="7405256" cy="2639912"/>
          </a:xfrm>
          <a:prstGeom prst="roundRect">
            <a:avLst>
              <a:gd name="adj" fmla="val 8008"/>
            </a:avLst>
          </a:prstGeom>
          <a:noFill/>
          <a:ln w="762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A2938-70AB-47D1-BB12-6B386DBF156F}"/>
              </a:ext>
            </a:extLst>
          </p:cNvPr>
          <p:cNvSpPr txBox="1"/>
          <p:nvPr/>
        </p:nvSpPr>
        <p:spPr>
          <a:xfrm>
            <a:off x="4153123" y="5378738"/>
            <a:ext cx="38797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44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44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44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4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F112F18-732F-4261-BD7B-AF7CA62BDD70}"/>
              </a:ext>
            </a:extLst>
          </p:cNvPr>
          <p:cNvSpPr txBox="1"/>
          <p:nvPr/>
        </p:nvSpPr>
        <p:spPr>
          <a:xfrm>
            <a:off x="3727368" y="890256"/>
            <a:ext cx="47312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Smilegate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ServerDev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44CE4A-60F6-4BC5-95CC-306EA1C7428B}"/>
              </a:ext>
            </a:extLst>
          </p:cNvPr>
          <p:cNvSpPr txBox="1"/>
          <p:nvPr/>
        </p:nvSpPr>
        <p:spPr>
          <a:xfrm>
            <a:off x="9798628" y="5378738"/>
            <a:ext cx="1944547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김찬영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문예은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심시은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이윤직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4302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184625"/>
            <a:ext cx="2245360" cy="68078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마일스톤</a:t>
            </a:r>
            <a:endParaRPr lang="ko-KR" altLang="en-US" sz="18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Google Shape;225;p10">
            <a:extLst>
              <a:ext uri="{FF2B5EF4-FFF2-40B4-BE49-F238E27FC236}">
                <a16:creationId xmlns:a16="http://schemas.microsoft.com/office/drawing/2014/main" id="{44C986E6-5F62-45D5-AEE4-7EBFD0AE04E2}"/>
              </a:ext>
            </a:extLst>
          </p:cNvPr>
          <p:cNvSpPr txBox="1"/>
          <p:nvPr/>
        </p:nvSpPr>
        <p:spPr>
          <a:xfrm>
            <a:off x="998018" y="865414"/>
            <a:ext cx="313414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1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단계</a:t>
            </a:r>
            <a:endParaRPr lang="en-US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7" name="그래픽 6" descr="확인 표시">
            <a:extLst>
              <a:ext uri="{FF2B5EF4-FFF2-40B4-BE49-F238E27FC236}">
                <a16:creationId xmlns:a16="http://schemas.microsoft.com/office/drawing/2014/main" id="{C70E40DF-CD87-423E-990C-FEDF1DBA8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  <p:sp>
        <p:nvSpPr>
          <p:cNvPr id="8" name="Google Shape;214;p9">
            <a:extLst>
              <a:ext uri="{FF2B5EF4-FFF2-40B4-BE49-F238E27FC236}">
                <a16:creationId xmlns:a16="http://schemas.microsoft.com/office/drawing/2014/main" id="{C8EA6B98-A9BF-453B-AF76-C3E1851F22EA}"/>
              </a:ext>
            </a:extLst>
          </p:cNvPr>
          <p:cNvSpPr txBox="1"/>
          <p:nvPr/>
        </p:nvSpPr>
        <p:spPr>
          <a:xfrm>
            <a:off x="998017" y="1522958"/>
            <a:ext cx="10155535" cy="190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Lambda Architecture 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단순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 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구현 및 데이터 저장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실시간 데이터 스트리밍을 위한 카프카 구현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대시보드 전체적인 디자인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(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사이드바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Column 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추가 기능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)</a:t>
            </a:r>
          </a:p>
        </p:txBody>
      </p:sp>
      <p:sp>
        <p:nvSpPr>
          <p:cNvPr id="9" name="Google Shape;225;p10">
            <a:extLst>
              <a:ext uri="{FF2B5EF4-FFF2-40B4-BE49-F238E27FC236}">
                <a16:creationId xmlns:a16="http://schemas.microsoft.com/office/drawing/2014/main" id="{B6F5610B-58F2-4D45-B0A5-CEBDE4FA9316}"/>
              </a:ext>
            </a:extLst>
          </p:cNvPr>
          <p:cNvSpPr txBox="1"/>
          <p:nvPr/>
        </p:nvSpPr>
        <p:spPr>
          <a:xfrm>
            <a:off x="998017" y="3521983"/>
            <a:ext cx="313414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2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단계</a:t>
            </a:r>
            <a:endParaRPr lang="en-US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10" name="그래픽 9" descr="확인 표시">
            <a:extLst>
              <a:ext uri="{FF2B5EF4-FFF2-40B4-BE49-F238E27FC236}">
                <a16:creationId xmlns:a16="http://schemas.microsoft.com/office/drawing/2014/main" id="{0863B028-4228-4C41-936D-DBDCA7CE4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407" y="3611627"/>
            <a:ext cx="388611" cy="388611"/>
          </a:xfrm>
          <a:prstGeom prst="rect">
            <a:avLst/>
          </a:prstGeom>
        </p:spPr>
      </p:pic>
      <p:sp>
        <p:nvSpPr>
          <p:cNvPr id="11" name="Google Shape;214;p9">
            <a:extLst>
              <a:ext uri="{FF2B5EF4-FFF2-40B4-BE49-F238E27FC236}">
                <a16:creationId xmlns:a16="http://schemas.microsoft.com/office/drawing/2014/main" id="{FF09C3FC-8818-44F3-8F3D-3BF78135CB7E}"/>
              </a:ext>
            </a:extLst>
          </p:cNvPr>
          <p:cNvSpPr txBox="1"/>
          <p:nvPr/>
        </p:nvSpPr>
        <p:spPr>
          <a:xfrm>
            <a:off x="998016" y="4089882"/>
            <a:ext cx="10155535" cy="190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Trending Layer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 구현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(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스파크를 활용한 빅데이터 처리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)</a:t>
            </a: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Lambda Architecture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를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 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데이터 및 서비스에 최적화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indent="-342900">
              <a:lnSpc>
                <a:spcPct val="200000"/>
              </a:lnSpc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카프카 모니터링 구현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(Elasticsearch, Kibana)</a:t>
            </a:r>
          </a:p>
          <a:p>
            <a:pPr marL="342900" indent="-342900">
              <a:lnSpc>
                <a:spcPct val="200000"/>
              </a:lnSpc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대시보드 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Column 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드래그 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&amp; 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드롭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indent="-342900">
              <a:lnSpc>
                <a:spcPct val="200000"/>
              </a:lnSpc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endParaRPr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00223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184625"/>
            <a:ext cx="2245360" cy="68078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마일스톤</a:t>
            </a:r>
            <a:endParaRPr lang="ko-KR" altLang="en-US" sz="18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Google Shape;225;p10">
            <a:extLst>
              <a:ext uri="{FF2B5EF4-FFF2-40B4-BE49-F238E27FC236}">
                <a16:creationId xmlns:a16="http://schemas.microsoft.com/office/drawing/2014/main" id="{44C986E6-5F62-45D5-AEE4-7EBFD0AE04E2}"/>
              </a:ext>
            </a:extLst>
          </p:cNvPr>
          <p:cNvSpPr txBox="1"/>
          <p:nvPr/>
        </p:nvSpPr>
        <p:spPr>
          <a:xfrm>
            <a:off x="998018" y="865414"/>
            <a:ext cx="313414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3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단계</a:t>
            </a:r>
            <a:endParaRPr lang="en-US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7" name="그래픽 6" descr="확인 표시">
            <a:extLst>
              <a:ext uri="{FF2B5EF4-FFF2-40B4-BE49-F238E27FC236}">
                <a16:creationId xmlns:a16="http://schemas.microsoft.com/office/drawing/2014/main" id="{C70E40DF-CD87-423E-990C-FEDF1DBA8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  <p:sp>
        <p:nvSpPr>
          <p:cNvPr id="8" name="Google Shape;214;p9">
            <a:extLst>
              <a:ext uri="{FF2B5EF4-FFF2-40B4-BE49-F238E27FC236}">
                <a16:creationId xmlns:a16="http://schemas.microsoft.com/office/drawing/2014/main" id="{FBF1EF11-326F-4E5B-981F-D3A3C3B83108}"/>
              </a:ext>
            </a:extLst>
          </p:cNvPr>
          <p:cNvSpPr txBox="1"/>
          <p:nvPr/>
        </p:nvSpPr>
        <p:spPr>
          <a:xfrm>
            <a:off x="998017" y="1522957"/>
            <a:ext cx="10155535" cy="252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1000 TPS 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감당할 수 있는 서비스 구현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(</a:t>
            </a: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트래픽 문제 해결</a:t>
            </a:r>
            <a:r>
              <a:rPr lang="en-US" altLang="ko-KR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)</a:t>
            </a: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더 많은 키워드를 감당할 수 있는 아키텍처 설계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대시보드 데이터 실시간 카드 형태로 시각화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데이터 통계 시각화 및 분석 결과 확인</a:t>
            </a:r>
            <a:endParaRPr lang="en-US" altLang="ko-KR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97310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2639960"/>
            <a:ext cx="6096000" cy="1578080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관리 방법</a:t>
            </a:r>
            <a:endParaRPr lang="ko-KR" altLang="en-US" sz="32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0843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79" y="184625"/>
            <a:ext cx="3781829" cy="68078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관리 방법</a:t>
            </a:r>
            <a:endParaRPr lang="ko-KR" altLang="en-US" sz="18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87F1FFD-1AE2-4540-9FD8-627110F4087E}"/>
              </a:ext>
            </a:extLst>
          </p:cNvPr>
          <p:cNvSpPr txBox="1">
            <a:spLocks/>
          </p:cNvSpPr>
          <p:nvPr/>
        </p:nvSpPr>
        <p:spPr>
          <a:xfrm>
            <a:off x="4585617" y="1566210"/>
            <a:ext cx="3020766" cy="680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문서 정리 및 자료 공유</a:t>
            </a:r>
            <a:endParaRPr lang="ko-KR" altLang="en-US" sz="1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C3AF05ED-A8AC-4941-8059-678725B85BE6}"/>
              </a:ext>
            </a:extLst>
          </p:cNvPr>
          <p:cNvSpPr txBox="1">
            <a:spLocks/>
          </p:cNvSpPr>
          <p:nvPr/>
        </p:nvSpPr>
        <p:spPr>
          <a:xfrm>
            <a:off x="1162060" y="1566211"/>
            <a:ext cx="2427298" cy="680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진행 형태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FA61EFA-4857-4B64-A5A0-68FBD5D25430}"/>
              </a:ext>
            </a:extLst>
          </p:cNvPr>
          <p:cNvSpPr txBox="1">
            <a:spLocks/>
          </p:cNvSpPr>
          <p:nvPr/>
        </p:nvSpPr>
        <p:spPr>
          <a:xfrm>
            <a:off x="8277852" y="1566210"/>
            <a:ext cx="3020766" cy="680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코드 리뷰 및 피드백</a:t>
            </a:r>
            <a:endParaRPr lang="ko-KR" altLang="en-US" sz="1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B6C0A69-A9B2-490A-9425-4F19A99A4C87}"/>
              </a:ext>
            </a:extLst>
          </p:cNvPr>
          <p:cNvGrpSpPr/>
          <p:nvPr/>
        </p:nvGrpSpPr>
        <p:grpSpPr>
          <a:xfrm>
            <a:off x="1272433" y="2947797"/>
            <a:ext cx="2201090" cy="2201090"/>
            <a:chOff x="1275164" y="2797473"/>
            <a:chExt cx="2201090" cy="2201090"/>
          </a:xfrm>
        </p:grpSpPr>
        <p:pic>
          <p:nvPicPr>
            <p:cNvPr id="3" name="그림 2" descr="시계, 그리기이(가) 표시된 사진&#10;&#10;자동 생성된 설명">
              <a:extLst>
                <a:ext uri="{FF2B5EF4-FFF2-40B4-BE49-F238E27FC236}">
                  <a16:creationId xmlns:a16="http://schemas.microsoft.com/office/drawing/2014/main" id="{670C8933-2368-4D40-8F4E-269187E56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5164" y="2797473"/>
              <a:ext cx="2201090" cy="2201090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B0C5BEE-FD55-48EC-9D71-E15758CBDDF8}"/>
                </a:ext>
              </a:extLst>
            </p:cNvPr>
            <p:cNvSpPr/>
            <p:nvPr/>
          </p:nvSpPr>
          <p:spPr>
            <a:xfrm>
              <a:off x="1927860" y="3596640"/>
              <a:ext cx="1041609" cy="404720"/>
            </a:xfrm>
            <a:prstGeom prst="rect">
              <a:avLst/>
            </a:prstGeom>
            <a:solidFill>
              <a:srgbClr val="E7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제목 1">
            <a:extLst>
              <a:ext uri="{FF2B5EF4-FFF2-40B4-BE49-F238E27FC236}">
                <a16:creationId xmlns:a16="http://schemas.microsoft.com/office/drawing/2014/main" id="{84160A32-2274-4DEC-A8BB-B9C3F8E72251}"/>
              </a:ext>
            </a:extLst>
          </p:cNvPr>
          <p:cNvSpPr txBox="1">
            <a:spLocks/>
          </p:cNvSpPr>
          <p:nvPr/>
        </p:nvSpPr>
        <p:spPr>
          <a:xfrm>
            <a:off x="1838849" y="3763958"/>
            <a:ext cx="1171636" cy="498327"/>
          </a:xfrm>
          <a:prstGeom prst="rect">
            <a:avLst/>
          </a:prstGeom>
          <a:solidFill>
            <a:srgbClr val="E7E6E6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E41B2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주간</a:t>
            </a:r>
            <a:endParaRPr lang="en-US" altLang="ko-KR" sz="1800" b="1" dirty="0">
              <a:solidFill>
                <a:srgbClr val="E41B2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solidFill>
                  <a:srgbClr val="E41B2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스프린트</a:t>
            </a:r>
            <a:endParaRPr lang="ko-KR" altLang="en-US" sz="1400" b="1" dirty="0">
              <a:solidFill>
                <a:srgbClr val="E41B2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FA125AE2-F8A2-4381-B7F1-A92D268B5AD4}"/>
              </a:ext>
            </a:extLst>
          </p:cNvPr>
          <p:cNvSpPr txBox="1">
            <a:spLocks/>
          </p:cNvSpPr>
          <p:nvPr/>
        </p:nvSpPr>
        <p:spPr>
          <a:xfrm>
            <a:off x="1828216" y="5242493"/>
            <a:ext cx="1171636" cy="49832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E41B2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스크럼</a:t>
            </a:r>
            <a:endParaRPr lang="ko-KR" altLang="en-US" sz="1600" b="1" dirty="0">
              <a:solidFill>
                <a:srgbClr val="E41B2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4" name="그림 13" descr="플레이트이(가) 표시된 사진&#10;&#10;자동 생성된 설명">
            <a:extLst>
              <a:ext uri="{FF2B5EF4-FFF2-40B4-BE49-F238E27FC236}">
                <a16:creationId xmlns:a16="http://schemas.microsoft.com/office/drawing/2014/main" id="{6DFD30F8-D6D8-4C92-A136-4DF3C0436E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273" y="2947797"/>
            <a:ext cx="1361454" cy="136145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48F8631-6990-45D0-98D1-F407D283C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5273" y="4554700"/>
            <a:ext cx="1361454" cy="1375587"/>
          </a:xfrm>
          <a:prstGeom prst="ellipse">
            <a:avLst/>
          </a:prstGeom>
        </p:spPr>
      </p:pic>
      <p:pic>
        <p:nvPicPr>
          <p:cNvPr id="18" name="그림 17" descr="플레이트이(가) 표시된 사진&#10;&#10;자동 생성된 설명">
            <a:extLst>
              <a:ext uri="{FF2B5EF4-FFF2-40B4-BE49-F238E27FC236}">
                <a16:creationId xmlns:a16="http://schemas.microsoft.com/office/drawing/2014/main" id="{7A0DFD7E-2FD9-44A2-8FB2-684B66A3A4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876" y="3118702"/>
            <a:ext cx="2058718" cy="185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402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1173" y="2639960"/>
            <a:ext cx="4709654" cy="1578080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역할 분담 및 목표</a:t>
            </a:r>
          </a:p>
        </p:txBody>
      </p:sp>
    </p:spTree>
    <p:extLst>
      <p:ext uri="{BB962C8B-B14F-4D97-AF65-F5344CB8AC3E}">
        <p14:creationId xmlns:p14="http://schemas.microsoft.com/office/powerpoint/2010/main" val="40997382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79" y="184625"/>
            <a:ext cx="3781829" cy="68078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역할 분담 및 목표</a:t>
            </a:r>
            <a:endParaRPr lang="ko-KR" altLang="en-US" sz="18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그림 4" descr="건물, 실외, 남자, 눈이(가) 표시된 사진&#10;&#10;자동 생성된 설명">
            <a:extLst>
              <a:ext uri="{FF2B5EF4-FFF2-40B4-BE49-F238E27FC236}">
                <a16:creationId xmlns:a16="http://schemas.microsoft.com/office/drawing/2014/main" id="{9ABF24C0-DEBC-4FDC-9EA7-B74537C012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0" t="10298" r="3371" b="12923"/>
          <a:stretch/>
        </p:blipFill>
        <p:spPr>
          <a:xfrm rot="5400000">
            <a:off x="1217353" y="2040543"/>
            <a:ext cx="2082800" cy="2082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306F3D-4089-4A55-A7F8-C34444C9A27B}"/>
              </a:ext>
            </a:extLst>
          </p:cNvPr>
          <p:cNvSpPr txBox="1"/>
          <p:nvPr/>
        </p:nvSpPr>
        <p:spPr>
          <a:xfrm>
            <a:off x="1713956" y="1516950"/>
            <a:ext cx="108959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김찬영</a:t>
            </a:r>
            <a:endParaRPr lang="en-US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2E79D0C-653E-45BE-B427-2B039BF2AE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620" r="14620"/>
          <a:stretch/>
        </p:blipFill>
        <p:spPr>
          <a:xfrm>
            <a:off x="9117106" y="2040542"/>
            <a:ext cx="2082801" cy="20828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5F26487-AC91-415C-9B6E-6FEA172D16DF}"/>
              </a:ext>
            </a:extLst>
          </p:cNvPr>
          <p:cNvSpPr txBox="1"/>
          <p:nvPr/>
        </p:nvSpPr>
        <p:spPr>
          <a:xfrm>
            <a:off x="9613708" y="1516949"/>
            <a:ext cx="108959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문예은</a:t>
            </a:r>
            <a:endParaRPr lang="en-US" dirty="0">
              <a:solidFill>
                <a:srgbClr val="5C7FA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5F180EA-976D-4C88-8A32-50010EF380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48" t="11408" r="14833" b="18815"/>
          <a:stretch/>
        </p:blipFill>
        <p:spPr>
          <a:xfrm>
            <a:off x="3858619" y="2040542"/>
            <a:ext cx="1980654" cy="20828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E6E1F0-0B2D-448F-A12D-B8A5BA5D6FB0}"/>
              </a:ext>
            </a:extLst>
          </p:cNvPr>
          <p:cNvSpPr txBox="1"/>
          <p:nvPr/>
        </p:nvSpPr>
        <p:spPr>
          <a:xfrm>
            <a:off x="4304148" y="1516949"/>
            <a:ext cx="108959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이윤직</a:t>
            </a:r>
            <a:endParaRPr lang="en-US" dirty="0">
              <a:solidFill>
                <a:srgbClr val="E4901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177ED39-2D5D-4C7B-AF46-A9A024038D5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366" t="22118" r="-129" b="19430"/>
          <a:stretch/>
        </p:blipFill>
        <p:spPr>
          <a:xfrm>
            <a:off x="6397739" y="2040542"/>
            <a:ext cx="2160901" cy="20828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125317-91F6-4F4E-84CC-ADABC2125CB1}"/>
              </a:ext>
            </a:extLst>
          </p:cNvPr>
          <p:cNvSpPr txBox="1"/>
          <p:nvPr/>
        </p:nvSpPr>
        <p:spPr>
          <a:xfrm>
            <a:off x="6933391" y="1516949"/>
            <a:ext cx="108959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심시은</a:t>
            </a:r>
            <a:endParaRPr lang="en-US" dirty="0">
              <a:solidFill>
                <a:srgbClr val="305195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Google Shape;214;p9">
            <a:extLst>
              <a:ext uri="{FF2B5EF4-FFF2-40B4-BE49-F238E27FC236}">
                <a16:creationId xmlns:a16="http://schemas.microsoft.com/office/drawing/2014/main" id="{E28E332F-35F8-4E6A-9F7E-897B3B847764}"/>
              </a:ext>
            </a:extLst>
          </p:cNvPr>
          <p:cNvSpPr txBox="1"/>
          <p:nvPr/>
        </p:nvSpPr>
        <p:spPr>
          <a:xfrm>
            <a:off x="1042302" y="4434233"/>
            <a:ext cx="2432902" cy="1009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이 열정 언제까지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지속될 지 모르지만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14" name="Google Shape;214;p9">
            <a:extLst>
              <a:ext uri="{FF2B5EF4-FFF2-40B4-BE49-F238E27FC236}">
                <a16:creationId xmlns:a16="http://schemas.microsoft.com/office/drawing/2014/main" id="{A93B5F5D-59D6-4E7D-A805-38D970DF0E33}"/>
              </a:ext>
            </a:extLst>
          </p:cNvPr>
          <p:cNvSpPr txBox="1"/>
          <p:nvPr/>
        </p:nvSpPr>
        <p:spPr>
          <a:xfrm>
            <a:off x="8942055" y="4434232"/>
            <a:ext cx="2432902" cy="1009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여긴 어디 난 누구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난 길을 잃었어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15" name="Google Shape;214;p9">
            <a:extLst>
              <a:ext uri="{FF2B5EF4-FFF2-40B4-BE49-F238E27FC236}">
                <a16:creationId xmlns:a16="http://schemas.microsoft.com/office/drawing/2014/main" id="{ADC8EEFA-5FD1-441B-A964-F0A5BE19A45C}"/>
              </a:ext>
            </a:extLst>
          </p:cNvPr>
          <p:cNvSpPr txBox="1"/>
          <p:nvPr/>
        </p:nvSpPr>
        <p:spPr>
          <a:xfrm>
            <a:off x="6261738" y="4434232"/>
            <a:ext cx="2432902" cy="1009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유난히 자신감이 없던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16" name="Google Shape;214;p9">
            <a:extLst>
              <a:ext uri="{FF2B5EF4-FFF2-40B4-BE49-F238E27FC236}">
                <a16:creationId xmlns:a16="http://schemas.microsoft.com/office/drawing/2014/main" id="{ABCEA8DD-298D-4A04-A3C5-90619901E870}"/>
              </a:ext>
            </a:extLst>
          </p:cNvPr>
          <p:cNvSpPr txBox="1"/>
          <p:nvPr/>
        </p:nvSpPr>
        <p:spPr>
          <a:xfrm>
            <a:off x="3632495" y="4434231"/>
            <a:ext cx="2432902" cy="1009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내 인생은 겨울이야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17" name="Google Shape;214;p9">
            <a:extLst>
              <a:ext uri="{FF2B5EF4-FFF2-40B4-BE49-F238E27FC236}">
                <a16:creationId xmlns:a16="http://schemas.microsoft.com/office/drawing/2014/main" id="{81C70F15-2D02-46FE-BE45-598B478D7FEE}"/>
              </a:ext>
            </a:extLst>
          </p:cNvPr>
          <p:cNvSpPr txBox="1"/>
          <p:nvPr/>
        </p:nvSpPr>
        <p:spPr>
          <a:xfrm>
            <a:off x="1015815" y="5553651"/>
            <a:ext cx="2616680" cy="52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카프카 및 모니터링 개발</a:t>
            </a:r>
            <a:endParaRPr lang="en-US" altLang="ko-KR" b="1" dirty="0">
              <a:solidFill>
                <a:schemeClr val="accent2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18" name="Google Shape;214;p9">
            <a:extLst>
              <a:ext uri="{FF2B5EF4-FFF2-40B4-BE49-F238E27FC236}">
                <a16:creationId xmlns:a16="http://schemas.microsoft.com/office/drawing/2014/main" id="{1CA88BDC-B35B-4EBD-91E5-7C4EE5475FE8}"/>
              </a:ext>
            </a:extLst>
          </p:cNvPr>
          <p:cNvSpPr txBox="1"/>
          <p:nvPr/>
        </p:nvSpPr>
        <p:spPr>
          <a:xfrm>
            <a:off x="3632495" y="5553651"/>
            <a:ext cx="2432902" cy="52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클라이언트 어플리케이션 개발</a:t>
            </a:r>
            <a:endParaRPr lang="en-US" altLang="ko-KR" b="1" dirty="0">
              <a:solidFill>
                <a:schemeClr val="accent2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19" name="Google Shape;214;p9">
            <a:extLst>
              <a:ext uri="{FF2B5EF4-FFF2-40B4-BE49-F238E27FC236}">
                <a16:creationId xmlns:a16="http://schemas.microsoft.com/office/drawing/2014/main" id="{A9244200-460D-4A84-A53C-90210FA8013F}"/>
              </a:ext>
            </a:extLst>
          </p:cNvPr>
          <p:cNvSpPr txBox="1"/>
          <p:nvPr/>
        </p:nvSpPr>
        <p:spPr>
          <a:xfrm>
            <a:off x="6397739" y="5443868"/>
            <a:ext cx="2432902" cy="52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웹 서버 개발</a:t>
            </a:r>
            <a:endParaRPr lang="en-US" altLang="ko-KR" b="1" dirty="0">
              <a:solidFill>
                <a:schemeClr val="accent2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20" name="Google Shape;214;p9">
            <a:extLst>
              <a:ext uri="{FF2B5EF4-FFF2-40B4-BE49-F238E27FC236}">
                <a16:creationId xmlns:a16="http://schemas.microsoft.com/office/drawing/2014/main" id="{B579D913-E9C8-42C2-AD53-A6BBCF0879C1}"/>
              </a:ext>
            </a:extLst>
          </p:cNvPr>
          <p:cNvSpPr txBox="1"/>
          <p:nvPr/>
        </p:nvSpPr>
        <p:spPr>
          <a:xfrm>
            <a:off x="9007457" y="5443868"/>
            <a:ext cx="2432902" cy="52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데이터 파이프라인 개발</a:t>
            </a:r>
            <a:endParaRPr lang="en-US" altLang="ko-KR" b="1" dirty="0">
              <a:solidFill>
                <a:schemeClr val="accent2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71192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79" y="184625"/>
            <a:ext cx="3781829" cy="68078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역할 분담 및 목표</a:t>
            </a:r>
            <a:endParaRPr lang="ko-KR" altLang="en-US" sz="18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Google Shape;214;p9">
            <a:extLst>
              <a:ext uri="{FF2B5EF4-FFF2-40B4-BE49-F238E27FC236}">
                <a16:creationId xmlns:a16="http://schemas.microsoft.com/office/drawing/2014/main" id="{52F52924-992D-4F05-B03C-4CCB1861D231}"/>
              </a:ext>
            </a:extLst>
          </p:cNvPr>
          <p:cNvSpPr txBox="1"/>
          <p:nvPr/>
        </p:nvSpPr>
        <p:spPr>
          <a:xfrm>
            <a:off x="944681" y="1516292"/>
            <a:ext cx="10953152" cy="4833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lvl="0" indent="-285750"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내가 모르는 개발자의 모습 및 능력들이 많다고 생각하는데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열린 시각을 가지며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밸런스를 잡고 싶다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 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(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찬영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시은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예은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)</a:t>
            </a:r>
          </a:p>
          <a:p>
            <a:pPr marL="285750" lvl="0" indent="-285750">
              <a:lnSpc>
                <a:spcPct val="200000"/>
              </a:lnSpc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개발 경험이 적었기에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다양한 영역에서 개발해보면서 나에게 맞는 분야를 찾고 싶다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 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(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예은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윤직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)</a:t>
            </a:r>
          </a:p>
          <a:p>
            <a:pPr marL="285750" lvl="0" indent="-285750">
              <a:lnSpc>
                <a:spcPct val="200000"/>
              </a:lnSpc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어떤 기술에 대해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내가 왜 쓰고 싶고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 써야 하는지 이해를 하고 나만의 명확한 기준을 가지고 싶었다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 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(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시은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예은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)</a:t>
            </a:r>
          </a:p>
          <a:p>
            <a:pPr marL="285750" lvl="0" indent="-285750">
              <a:lnSpc>
                <a:spcPct val="200000"/>
              </a:lnSpc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내 직무를 확실히 결정하고 그 부분을 집중적으로 진행해 보고 싶다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 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(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윤직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예은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)</a:t>
            </a:r>
          </a:p>
          <a:p>
            <a:pPr marL="285750" lvl="0" indent="-285750">
              <a:lnSpc>
                <a:spcPct val="200000"/>
              </a:lnSpc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개발자의 철학을 이해하고 싶었다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개발자들 세계에서 통용되는 관습을 이해하고 그 문화에 빠지면서 내가 이 종족에 어울릴 수 있을까 고민해보고 싶다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 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(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찬영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, </a:t>
            </a: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윤직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)</a:t>
            </a:r>
          </a:p>
          <a:p>
            <a:pPr marL="285750" lvl="0" indent="-285750">
              <a:lnSpc>
                <a:spcPct val="200000"/>
              </a:lnSpc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다른 사람의 설명이 아닌 공식 문서를 직접 보고 근본부터 이해하는 습관을 들이고 싶다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 </a:t>
            </a:r>
            <a:r>
              <a:rPr lang="en-US" altLang="ko-KR" b="1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(</a:t>
            </a:r>
            <a:r>
              <a:rPr lang="ko-KR" altLang="en-US" b="1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시은</a:t>
            </a:r>
            <a:r>
              <a:rPr lang="en-US" altLang="ko-KR" b="1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)</a:t>
            </a:r>
          </a:p>
        </p:txBody>
      </p:sp>
      <p:sp>
        <p:nvSpPr>
          <p:cNvPr id="14" name="Google Shape;225;p10">
            <a:extLst>
              <a:ext uri="{FF2B5EF4-FFF2-40B4-BE49-F238E27FC236}">
                <a16:creationId xmlns:a16="http://schemas.microsoft.com/office/drawing/2014/main" id="{32DF183E-7D99-4C62-92BE-91BEE216F83A}"/>
              </a:ext>
            </a:extLst>
          </p:cNvPr>
          <p:cNvSpPr txBox="1"/>
          <p:nvPr/>
        </p:nvSpPr>
        <p:spPr>
          <a:xfrm>
            <a:off x="998018" y="865414"/>
            <a:ext cx="644477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서버개발캠프에서 개인적인 목표들</a:t>
            </a:r>
            <a:endParaRPr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15" name="그래픽 14" descr="확인 표시">
            <a:extLst>
              <a:ext uri="{FF2B5EF4-FFF2-40B4-BE49-F238E27FC236}">
                <a16:creationId xmlns:a16="http://schemas.microsoft.com/office/drawing/2014/main" id="{A9073F2A-04F5-45BF-A438-0B2AE70065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834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79" y="184625"/>
            <a:ext cx="3781829" cy="68078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역할 분담 및 목표</a:t>
            </a:r>
            <a:endParaRPr lang="ko-KR" altLang="en-US" sz="18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Google Shape;225;p10">
            <a:extLst>
              <a:ext uri="{FF2B5EF4-FFF2-40B4-BE49-F238E27FC236}">
                <a16:creationId xmlns:a16="http://schemas.microsoft.com/office/drawing/2014/main" id="{352049C4-15F3-46A6-BB60-8F01B0181AAD}"/>
              </a:ext>
            </a:extLst>
          </p:cNvPr>
          <p:cNvSpPr txBox="1"/>
          <p:nvPr/>
        </p:nvSpPr>
        <p:spPr>
          <a:xfrm>
            <a:off x="998018" y="865414"/>
            <a:ext cx="6444773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굳이 서버개발캠프에서 이 주제로 프로젝트를 하려고 하는 이유는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?</a:t>
            </a:r>
            <a:endParaRPr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23" name="그래픽 22" descr="확인 표시">
            <a:extLst>
              <a:ext uri="{FF2B5EF4-FFF2-40B4-BE49-F238E27FC236}">
                <a16:creationId xmlns:a16="http://schemas.microsoft.com/office/drawing/2014/main" id="{6872F816-D391-4D6F-A9AF-D26E7CDA3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  <p:sp>
        <p:nvSpPr>
          <p:cNvPr id="11" name="Google Shape;214;p9">
            <a:extLst>
              <a:ext uri="{FF2B5EF4-FFF2-40B4-BE49-F238E27FC236}">
                <a16:creationId xmlns:a16="http://schemas.microsoft.com/office/drawing/2014/main" id="{00C58173-9917-4D70-9B31-80E850129427}"/>
              </a:ext>
            </a:extLst>
          </p:cNvPr>
          <p:cNvSpPr txBox="1"/>
          <p:nvPr/>
        </p:nvSpPr>
        <p:spPr>
          <a:xfrm>
            <a:off x="1042302" y="1926935"/>
            <a:ext cx="10302638" cy="4048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실시간으로 사용자들이 생성하는 데이터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가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유입되는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 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Twitter API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를 활용한다는 것과 실시간 데이터를 원활히 서비스하기 위해 서버 개발 관련 문제를 해결해가는 과정이 인상적이었다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</a:t>
            </a:r>
          </a:p>
          <a:p>
            <a:pPr marL="285750" marR="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285750" marR="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빅데이터 속에는 의미 있는 정보가 담겨 있으며 이를 활용하는 것은 정말 중요하다고 생각한다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물론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정보를 찾는 것도 중요하지만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 </a:t>
            </a:r>
            <a:r>
              <a:rPr lang="ko-KR" altLang="en-US" b="1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이를 쌓기 위한 기반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을 만드는 것도 중요하고 생각한다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</a:t>
            </a:r>
          </a:p>
          <a:p>
            <a:pPr marL="285750" marR="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1300"/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백엔드 개발 방면 기술적으로 깊게 공부하고 배울 수 있는 프로젝트를 진행하고 싶다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그 중에서도 빅데이터 흐름의 전반적인 과정과 그것을 처리하기 위한 서버 기술에 대해 깊이 있게 공부하여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거대한 프로세스를 우리 손으로 구현해보고 싶다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82131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5085" y="2639960"/>
            <a:ext cx="3781829" cy="1578080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r>
              <a:rPr lang="en-US" altLang="ko-KR" sz="40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32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6663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C9E47C-F54D-451E-A5F0-E61DB6CC9077}"/>
              </a:ext>
            </a:extLst>
          </p:cNvPr>
          <p:cNvSpPr txBox="1"/>
          <p:nvPr/>
        </p:nvSpPr>
        <p:spPr>
          <a:xfrm>
            <a:off x="1134417" y="1371323"/>
            <a:ext cx="358998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  <a:endParaRPr lang="ko-KR" altLang="en-US" sz="4800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0C2648-2738-4FA1-8003-0B478C303F5D}"/>
              </a:ext>
            </a:extLst>
          </p:cNvPr>
          <p:cNvSpPr txBox="1"/>
          <p:nvPr/>
        </p:nvSpPr>
        <p:spPr>
          <a:xfrm>
            <a:off x="4724399" y="2771738"/>
            <a:ext cx="415995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및 기능 소개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3C09C5-D86C-4F52-86B7-C4BB8247C7A6}"/>
              </a:ext>
            </a:extLst>
          </p:cNvPr>
          <p:cNvSpPr txBox="1"/>
          <p:nvPr/>
        </p:nvSpPr>
        <p:spPr>
          <a:xfrm>
            <a:off x="4724397" y="3379521"/>
            <a:ext cx="415995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아키텍처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B8BD97-2E00-476A-9E49-FBE6344CF0D2}"/>
              </a:ext>
            </a:extLst>
          </p:cNvPr>
          <p:cNvSpPr txBox="1"/>
          <p:nvPr/>
        </p:nvSpPr>
        <p:spPr>
          <a:xfrm>
            <a:off x="4724398" y="3978294"/>
            <a:ext cx="415995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마일스톤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2E5012-CBA4-422A-A9A2-28BE504E6A4E}"/>
              </a:ext>
            </a:extLst>
          </p:cNvPr>
          <p:cNvSpPr txBox="1"/>
          <p:nvPr/>
        </p:nvSpPr>
        <p:spPr>
          <a:xfrm>
            <a:off x="4724398" y="4586077"/>
            <a:ext cx="415995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역할 분담 및 목표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A8FA29-DDA8-4BF6-810A-B20679E8B422}"/>
              </a:ext>
            </a:extLst>
          </p:cNvPr>
          <p:cNvSpPr txBox="1"/>
          <p:nvPr/>
        </p:nvSpPr>
        <p:spPr>
          <a:xfrm>
            <a:off x="4724399" y="5184850"/>
            <a:ext cx="415995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관리 툴 및 현황 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08A9032-86D9-4F72-860B-0F924620CFA1}"/>
              </a:ext>
            </a:extLst>
          </p:cNvPr>
          <p:cNvGrpSpPr/>
          <p:nvPr/>
        </p:nvGrpSpPr>
        <p:grpSpPr>
          <a:xfrm>
            <a:off x="4446422" y="1493519"/>
            <a:ext cx="87032" cy="3929960"/>
            <a:chOff x="4446422" y="1574799"/>
            <a:chExt cx="87032" cy="392996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7C898570-3589-4CB9-9BAA-CB6FD0C52598}"/>
                </a:ext>
              </a:extLst>
            </p:cNvPr>
            <p:cNvGrpSpPr/>
            <p:nvPr/>
          </p:nvGrpSpPr>
          <p:grpSpPr>
            <a:xfrm>
              <a:off x="4446422" y="1574799"/>
              <a:ext cx="87032" cy="3929960"/>
              <a:chOff x="5419844" y="2085358"/>
              <a:chExt cx="87032" cy="3929960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3867B9D7-6E97-449E-ACAF-F7CD6AD0C69E}"/>
                  </a:ext>
                </a:extLst>
              </p:cNvPr>
              <p:cNvGrpSpPr/>
              <p:nvPr/>
            </p:nvGrpSpPr>
            <p:grpSpPr>
              <a:xfrm rot="5400000">
                <a:off x="3495904" y="4009302"/>
                <a:ext cx="3929960" cy="82072"/>
                <a:chOff x="2989824" y="868285"/>
                <a:chExt cx="2621925" cy="82072"/>
              </a:xfrm>
            </p:grpSpPr>
            <p:cxnSp>
              <p:nvCxnSpPr>
                <p:cNvPr id="12" name="직선 연결선 11">
                  <a:extLst>
                    <a:ext uri="{FF2B5EF4-FFF2-40B4-BE49-F238E27FC236}">
                      <a16:creationId xmlns:a16="http://schemas.microsoft.com/office/drawing/2014/main" id="{34A64CAF-3368-4F33-82F7-8EFC2EA0DDE8}"/>
                    </a:ext>
                  </a:extLst>
                </p:cNvPr>
                <p:cNvCxnSpPr>
                  <a:cxnSpLocks/>
                  <a:endCxn id="20" idx="6"/>
                </p:cNvCxnSpPr>
                <p:nvPr/>
              </p:nvCxnSpPr>
              <p:spPr>
                <a:xfrm rot="16200000">
                  <a:off x="4300787" y="-401638"/>
                  <a:ext cx="0" cy="2621925"/>
                </a:xfrm>
                <a:prstGeom prst="line">
                  <a:avLst/>
                </a:prstGeom>
                <a:ln w="1905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54E9C9D6-77E8-481A-838B-DBBEB17C27A7}"/>
                    </a:ext>
                  </a:extLst>
                </p:cNvPr>
                <p:cNvSpPr/>
                <p:nvPr/>
              </p:nvSpPr>
              <p:spPr>
                <a:xfrm>
                  <a:off x="5158257" y="868285"/>
                  <a:ext cx="54133" cy="82072"/>
                </a:xfrm>
                <a:prstGeom prst="ellipse">
                  <a:avLst/>
                </a:prstGeom>
                <a:solidFill>
                  <a:srgbClr val="EA7A4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endParaRPr lang="ko-KR" altLang="en-US" dirty="0">
                    <a:solidFill>
                      <a:srgbClr val="EA7A44"/>
                    </a:solidFill>
                  </a:endParaRPr>
                </a:p>
              </p:txBody>
            </p:sp>
          </p:grp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0015883A-AB20-4897-B6E4-132E070CE979}"/>
                  </a:ext>
                </a:extLst>
              </p:cNvPr>
              <p:cNvSpPr/>
              <p:nvPr/>
            </p:nvSpPr>
            <p:spPr>
              <a:xfrm rot="5400000">
                <a:off x="5425271" y="2923823"/>
                <a:ext cx="81138" cy="82072"/>
              </a:xfrm>
              <a:prstGeom prst="ellipse">
                <a:avLst/>
              </a:prstGeom>
              <a:solidFill>
                <a:srgbClr val="EA7A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dirty="0">
                  <a:solidFill>
                    <a:srgbClr val="EA7A44"/>
                  </a:solidFill>
                </a:endParaRPr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F9E0B7FB-25E5-4D71-99F4-A281FA167E3E}"/>
                  </a:ext>
                </a:extLst>
              </p:cNvPr>
              <p:cNvSpPr/>
              <p:nvPr/>
            </p:nvSpPr>
            <p:spPr>
              <a:xfrm rot="5400000">
                <a:off x="5420311" y="3528010"/>
                <a:ext cx="81138" cy="82072"/>
              </a:xfrm>
              <a:prstGeom prst="ellipse">
                <a:avLst/>
              </a:prstGeom>
              <a:solidFill>
                <a:srgbClr val="EA7A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dirty="0">
                  <a:solidFill>
                    <a:srgbClr val="EA7A44"/>
                  </a:solidFill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11CCC67E-AEE9-45F4-89A7-2F5887B3A47F}"/>
                  </a:ext>
                </a:extLst>
              </p:cNvPr>
              <p:cNvSpPr/>
              <p:nvPr/>
            </p:nvSpPr>
            <p:spPr>
              <a:xfrm rot="5400000">
                <a:off x="5420311" y="4130379"/>
                <a:ext cx="81138" cy="82072"/>
              </a:xfrm>
              <a:prstGeom prst="ellipse">
                <a:avLst/>
              </a:prstGeom>
              <a:solidFill>
                <a:srgbClr val="EA7A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dirty="0">
                  <a:solidFill>
                    <a:srgbClr val="EA7A44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DC12FD69-88A6-41C8-9D2E-9F4728793710}"/>
                  </a:ext>
                </a:extLst>
              </p:cNvPr>
              <p:cNvSpPr/>
              <p:nvPr/>
            </p:nvSpPr>
            <p:spPr>
              <a:xfrm rot="5400000">
                <a:off x="5420311" y="4732748"/>
                <a:ext cx="81138" cy="82072"/>
              </a:xfrm>
              <a:prstGeom prst="ellipse">
                <a:avLst/>
              </a:prstGeom>
              <a:solidFill>
                <a:srgbClr val="EA7A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dirty="0">
                  <a:solidFill>
                    <a:srgbClr val="EA7A44"/>
                  </a:solidFill>
                </a:endParaRPr>
              </a:p>
            </p:txBody>
          </p:sp>
        </p:grp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D44CA2E1-8099-45C3-BD77-2B65ECAFD5DA}"/>
                </a:ext>
              </a:extLst>
            </p:cNvPr>
            <p:cNvSpPr/>
            <p:nvPr/>
          </p:nvSpPr>
          <p:spPr>
            <a:xfrm rot="5400000">
              <a:off x="4446888" y="5423153"/>
              <a:ext cx="81139" cy="82072"/>
            </a:xfrm>
            <a:prstGeom prst="ellipse">
              <a:avLst/>
            </a:prstGeom>
            <a:solidFill>
              <a:srgbClr val="EA7A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dirty="0">
                <a:solidFill>
                  <a:srgbClr val="EA7A44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448B1A5-AF00-4A48-999A-BCE960C40AA6}"/>
              </a:ext>
            </a:extLst>
          </p:cNvPr>
          <p:cNvSpPr txBox="1"/>
          <p:nvPr/>
        </p:nvSpPr>
        <p:spPr>
          <a:xfrm>
            <a:off x="4724397" y="2172965"/>
            <a:ext cx="415995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0.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 조 소개</a:t>
            </a:r>
          </a:p>
        </p:txBody>
      </p:sp>
    </p:spTree>
    <p:extLst>
      <p:ext uri="{BB962C8B-B14F-4D97-AF65-F5344CB8AC3E}">
        <p14:creationId xmlns:p14="http://schemas.microsoft.com/office/powerpoint/2010/main" val="1440726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5085" y="2639960"/>
            <a:ext cx="3781829" cy="1578080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 조 소개</a:t>
            </a:r>
            <a:endParaRPr lang="ko-KR" altLang="en-US" sz="32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502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184625"/>
            <a:ext cx="2245360" cy="68078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0. </a:t>
            </a:r>
            <a:r>
              <a:rPr lang="ko-KR" altLang="en-US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 조 소개</a:t>
            </a:r>
            <a:endParaRPr lang="ko-KR" altLang="en-US" sz="18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 descr="건물, 실외, 남자, 눈이(가) 표시된 사진&#10;&#10;자동 생성된 설명">
            <a:extLst>
              <a:ext uri="{FF2B5EF4-FFF2-40B4-BE49-F238E27FC236}">
                <a16:creationId xmlns:a16="http://schemas.microsoft.com/office/drawing/2014/main" id="{4D8FE9A1-98AD-48B0-A3E2-ADF67FBC2F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0" t="10298" r="3371" b="12923"/>
          <a:stretch/>
        </p:blipFill>
        <p:spPr>
          <a:xfrm rot="5400000">
            <a:off x="1217353" y="2040543"/>
            <a:ext cx="2082800" cy="20828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7977684-1D44-48B9-9872-169531EB61C5}"/>
              </a:ext>
            </a:extLst>
          </p:cNvPr>
          <p:cNvSpPr txBox="1"/>
          <p:nvPr/>
        </p:nvSpPr>
        <p:spPr>
          <a:xfrm>
            <a:off x="1713956" y="1516950"/>
            <a:ext cx="108959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김찬영</a:t>
            </a:r>
            <a:endParaRPr lang="en-US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EB87816F-E3D7-4AE1-907D-FCCF85E1EC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20" r="14620"/>
          <a:stretch/>
        </p:blipFill>
        <p:spPr>
          <a:xfrm>
            <a:off x="9117106" y="2040542"/>
            <a:ext cx="2082801" cy="208280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D4166DE-9041-47EB-B24B-A1903E4425DA}"/>
              </a:ext>
            </a:extLst>
          </p:cNvPr>
          <p:cNvSpPr txBox="1"/>
          <p:nvPr/>
        </p:nvSpPr>
        <p:spPr>
          <a:xfrm>
            <a:off x="9613708" y="1516949"/>
            <a:ext cx="108959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문예은</a:t>
            </a:r>
            <a:endParaRPr lang="en-US" dirty="0">
              <a:solidFill>
                <a:srgbClr val="5C7FA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BD044A0D-54AC-4924-9A74-7AC9CBC493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048" t="11408" r="14833" b="18815"/>
          <a:stretch/>
        </p:blipFill>
        <p:spPr>
          <a:xfrm>
            <a:off x="3858619" y="2040542"/>
            <a:ext cx="1980654" cy="208280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BEC79E8-7D18-47A1-A03B-BA06DAB868C6}"/>
              </a:ext>
            </a:extLst>
          </p:cNvPr>
          <p:cNvSpPr txBox="1"/>
          <p:nvPr/>
        </p:nvSpPr>
        <p:spPr>
          <a:xfrm>
            <a:off x="4304148" y="1516949"/>
            <a:ext cx="108959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이윤직</a:t>
            </a:r>
            <a:endParaRPr lang="en-US" dirty="0">
              <a:solidFill>
                <a:srgbClr val="E4901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7624384-8B59-4520-90A2-18E50DBCAE2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366" t="22118" r="-129" b="19430"/>
          <a:stretch/>
        </p:blipFill>
        <p:spPr>
          <a:xfrm>
            <a:off x="6397739" y="2040542"/>
            <a:ext cx="2160901" cy="2082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DA20F91-5D62-442F-BC54-D4D6937AF40A}"/>
              </a:ext>
            </a:extLst>
          </p:cNvPr>
          <p:cNvSpPr txBox="1"/>
          <p:nvPr/>
        </p:nvSpPr>
        <p:spPr>
          <a:xfrm>
            <a:off x="6933391" y="1516949"/>
            <a:ext cx="108959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심시은</a:t>
            </a:r>
            <a:endParaRPr lang="en-US" dirty="0">
              <a:solidFill>
                <a:srgbClr val="305195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Google Shape;214;p9">
            <a:extLst>
              <a:ext uri="{FF2B5EF4-FFF2-40B4-BE49-F238E27FC236}">
                <a16:creationId xmlns:a16="http://schemas.microsoft.com/office/drawing/2014/main" id="{BC1B3375-6E50-4199-B784-689E760D1118}"/>
              </a:ext>
            </a:extLst>
          </p:cNvPr>
          <p:cNvSpPr txBox="1"/>
          <p:nvPr/>
        </p:nvSpPr>
        <p:spPr>
          <a:xfrm>
            <a:off x="1042302" y="4434233"/>
            <a:ext cx="2432902" cy="1009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이 열정 언제까지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지속될 지 모르지만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13" name="Google Shape;225;p10">
            <a:extLst>
              <a:ext uri="{FF2B5EF4-FFF2-40B4-BE49-F238E27FC236}">
                <a16:creationId xmlns:a16="http://schemas.microsoft.com/office/drawing/2014/main" id="{298D9CF1-0890-483A-99E4-F1FFE057199D}"/>
              </a:ext>
            </a:extLst>
          </p:cNvPr>
          <p:cNvSpPr txBox="1"/>
          <p:nvPr/>
        </p:nvSpPr>
        <p:spPr>
          <a:xfrm>
            <a:off x="998018" y="865414"/>
            <a:ext cx="3892959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1800"/>
              <a:buFont typeface="Arial"/>
              <a:buNone/>
            </a:pPr>
            <a:r>
              <a:rPr lang="ko-KR" altLang="en-US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현재 자신을 한 문장으로 표현한다면</a:t>
            </a:r>
            <a:r>
              <a:rPr lang="en-US" altLang="ko-KR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?</a:t>
            </a:r>
            <a:endParaRPr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14" name="그래픽 13" descr="확인 표시">
            <a:extLst>
              <a:ext uri="{FF2B5EF4-FFF2-40B4-BE49-F238E27FC236}">
                <a16:creationId xmlns:a16="http://schemas.microsoft.com/office/drawing/2014/main" id="{1ACAF867-9101-4281-BFF8-26D30D6D0A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09408" y="955058"/>
            <a:ext cx="388611" cy="388611"/>
          </a:xfrm>
          <a:prstGeom prst="rect">
            <a:avLst/>
          </a:prstGeom>
        </p:spPr>
      </p:pic>
      <p:sp>
        <p:nvSpPr>
          <p:cNvPr id="15" name="Google Shape;214;p9">
            <a:extLst>
              <a:ext uri="{FF2B5EF4-FFF2-40B4-BE49-F238E27FC236}">
                <a16:creationId xmlns:a16="http://schemas.microsoft.com/office/drawing/2014/main" id="{532F5872-ADA7-4EF8-99DE-3D806AD257AA}"/>
              </a:ext>
            </a:extLst>
          </p:cNvPr>
          <p:cNvSpPr txBox="1"/>
          <p:nvPr/>
        </p:nvSpPr>
        <p:spPr>
          <a:xfrm>
            <a:off x="8942055" y="4434232"/>
            <a:ext cx="2432902" cy="1009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여긴 어디 난 누구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난 길을 잃었어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16" name="Google Shape;214;p9">
            <a:extLst>
              <a:ext uri="{FF2B5EF4-FFF2-40B4-BE49-F238E27FC236}">
                <a16:creationId xmlns:a16="http://schemas.microsoft.com/office/drawing/2014/main" id="{DC0A607E-5AE1-423F-8CA5-5CD5E5A71B1B}"/>
              </a:ext>
            </a:extLst>
          </p:cNvPr>
          <p:cNvSpPr txBox="1"/>
          <p:nvPr/>
        </p:nvSpPr>
        <p:spPr>
          <a:xfrm>
            <a:off x="6261738" y="4434232"/>
            <a:ext cx="2432902" cy="1009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유난히 자신감이 없던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17" name="Google Shape;214;p9">
            <a:extLst>
              <a:ext uri="{FF2B5EF4-FFF2-40B4-BE49-F238E27FC236}">
                <a16:creationId xmlns:a16="http://schemas.microsoft.com/office/drawing/2014/main" id="{F99A2949-B0D1-4ED2-AC10-70B7A957576D}"/>
              </a:ext>
            </a:extLst>
          </p:cNvPr>
          <p:cNvSpPr txBox="1"/>
          <p:nvPr/>
        </p:nvSpPr>
        <p:spPr>
          <a:xfrm>
            <a:off x="3632495" y="4434231"/>
            <a:ext cx="2432902" cy="1009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내 인생은 겨울이야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6827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1173" y="2639960"/>
            <a:ext cx="4709654" cy="1578080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및 기능 소개</a:t>
            </a:r>
            <a:endParaRPr lang="ko-KR" altLang="en-US" sz="32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1805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184625"/>
            <a:ext cx="3078480" cy="68078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및 기능 소개</a:t>
            </a: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ko-KR" altLang="en-US" sz="18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65DFC1A-D73D-4288-B175-BE134CFD31C2}"/>
              </a:ext>
            </a:extLst>
          </p:cNvPr>
          <p:cNvSpPr txBox="1">
            <a:spLocks/>
          </p:cNvSpPr>
          <p:nvPr/>
        </p:nvSpPr>
        <p:spPr>
          <a:xfrm>
            <a:off x="1976120" y="2018767"/>
            <a:ext cx="8260080" cy="37315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ko-KR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</a:t>
            </a:r>
            <a:r>
              <a:rPr lang="ko-KR" altLang="en-US" sz="2800" b="1" dirty="0">
                <a:solidFill>
                  <a:srgbClr val="C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실시간 서비스</a:t>
            </a:r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제대로 개발해보고 싶다</a:t>
            </a:r>
            <a:r>
              <a:rPr lang="en-US" altLang="ko-KR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”</a:t>
            </a:r>
          </a:p>
          <a:p>
            <a:pPr algn="ctr">
              <a:lnSpc>
                <a:spcPct val="150000"/>
              </a:lnSpc>
            </a:pP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</a:t>
            </a:r>
            <a:r>
              <a:rPr lang="en-US" altLang="ko-KR" sz="2800" b="1" dirty="0">
                <a:solidFill>
                  <a:srgbClr val="C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Backend </a:t>
            </a:r>
            <a:r>
              <a:rPr lang="ko-KR" altLang="en-US" sz="2800" b="1" dirty="0">
                <a:solidFill>
                  <a:srgbClr val="C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</a:t>
            </a:r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깊이 있게 경험해보고 싶다“</a:t>
            </a: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</a:t>
            </a:r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우리는 </a:t>
            </a:r>
            <a:r>
              <a:rPr lang="en-US" altLang="ko-KR" sz="2800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r>
              <a:rPr lang="ko-KR" altLang="en-US" sz="2800" b="1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명</a:t>
            </a:r>
            <a:r>
              <a:rPr lang="ko-KR" altLang="en-US" sz="2800" b="1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</a:t>
            </a:r>
            <a:r>
              <a:rPr lang="ko-KR" altLang="en-US" sz="2800" b="1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나</a:t>
            </a:r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있으므로 사이즈 한번 키워보자</a:t>
            </a:r>
            <a:r>
              <a:rPr lang="en-US" altLang="ko-KR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”</a:t>
            </a:r>
          </a:p>
          <a:p>
            <a:pPr algn="ctr">
              <a:lnSpc>
                <a:spcPct val="150000"/>
              </a:lnSpc>
            </a:pPr>
            <a:endParaRPr lang="ko-KR" altLang="en-US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4377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03DC6-ACD5-4927-B427-711749D99792}"/>
              </a:ext>
            </a:extLst>
          </p:cNvPr>
          <p:cNvSpPr txBox="1"/>
          <p:nvPr/>
        </p:nvSpPr>
        <p:spPr>
          <a:xfrm>
            <a:off x="9788235" y="6241183"/>
            <a:ext cx="224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r>
              <a:rPr lang="en-US" sz="2800" dirty="0">
                <a:solidFill>
                  <a:srgbClr val="E4901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</a:t>
            </a:r>
            <a:r>
              <a:rPr lang="en-US" sz="2800" dirty="0">
                <a:solidFill>
                  <a:srgbClr val="30519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</a:t>
            </a:r>
            <a:r>
              <a:rPr lang="en-US" sz="2800" dirty="0">
                <a:solidFill>
                  <a:srgbClr val="5C7FA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</a:t>
            </a:r>
            <a:r>
              <a:rPr 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Core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496626EE-B4CA-4D84-B91A-E73AC4E66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184625"/>
            <a:ext cx="3078480" cy="68078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및 기능 소개</a:t>
            </a:r>
            <a:r>
              <a:rPr lang="en-US" altLang="ko-KR" sz="2400" b="1" dirty="0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ko-KR" altLang="en-US" sz="1800" b="1" dirty="0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65DFC1A-D73D-4288-B175-BE134CFD31C2}"/>
              </a:ext>
            </a:extLst>
          </p:cNvPr>
          <p:cNvSpPr txBox="1">
            <a:spLocks/>
          </p:cNvSpPr>
          <p:nvPr/>
        </p:nvSpPr>
        <p:spPr>
          <a:xfrm>
            <a:off x="1965960" y="1434305"/>
            <a:ext cx="8260080" cy="10345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EA7A4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빅데이터 처리 기반 실시간 서비스 개발</a:t>
            </a:r>
            <a:endParaRPr lang="en-US" altLang="ko-KR" sz="2000" b="1" dirty="0">
              <a:solidFill>
                <a:srgbClr val="EA7A4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Twitter API</a:t>
            </a:r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활용한 </a:t>
            </a:r>
            <a:r>
              <a:rPr lang="en-US" altLang="ko-KR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TweetDeck Clone </a:t>
            </a:r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FD5ADD-5F11-4770-A8DF-844AB77731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5" t="9898" r="9898" b="9865"/>
          <a:stretch/>
        </p:blipFill>
        <p:spPr>
          <a:xfrm>
            <a:off x="1478217" y="2919267"/>
            <a:ext cx="2037145" cy="2037145"/>
          </a:xfrm>
          <a:prstGeom prst="rect">
            <a:avLst/>
          </a:prstGeom>
        </p:spPr>
      </p:pic>
      <p:pic>
        <p:nvPicPr>
          <p:cNvPr id="10" name="그림 9" descr="그리기이(가) 표시된 사진&#10;&#10;자동 생성된 설명">
            <a:extLst>
              <a:ext uri="{FF2B5EF4-FFF2-40B4-BE49-F238E27FC236}">
                <a16:creationId xmlns:a16="http://schemas.microsoft.com/office/drawing/2014/main" id="{94C77E2A-C4D4-47A5-AED9-DB7B8C1CA0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641" y="2919267"/>
            <a:ext cx="2037145" cy="2037145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FCC4D9C-35F3-4801-944F-35EF9EC96D2C}"/>
              </a:ext>
            </a:extLst>
          </p:cNvPr>
          <p:cNvGrpSpPr/>
          <p:nvPr/>
        </p:nvGrpSpPr>
        <p:grpSpPr>
          <a:xfrm>
            <a:off x="5077429" y="2919266"/>
            <a:ext cx="2037145" cy="2037145"/>
            <a:chOff x="5077427" y="3136086"/>
            <a:chExt cx="2037145" cy="2037145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665A4676-D5D1-4ABE-A077-F237A1F8361C}"/>
                </a:ext>
              </a:extLst>
            </p:cNvPr>
            <p:cNvSpPr/>
            <p:nvPr/>
          </p:nvSpPr>
          <p:spPr>
            <a:xfrm>
              <a:off x="5077427" y="3136086"/>
              <a:ext cx="2037145" cy="2037145"/>
            </a:xfrm>
            <a:prstGeom prst="ellipse">
              <a:avLst/>
            </a:prstGeom>
            <a:solidFill>
              <a:srgbClr val="E490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그림 11" descr="방, 그리기이(가) 표시된 사진&#10;&#10;자동 생성된 설명">
              <a:extLst>
                <a:ext uri="{FF2B5EF4-FFF2-40B4-BE49-F238E27FC236}">
                  <a16:creationId xmlns:a16="http://schemas.microsoft.com/office/drawing/2014/main" id="{92207DAF-4B83-40C8-BAD2-BD501BD3BD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8223" y="3396882"/>
              <a:ext cx="1515551" cy="1515551"/>
            </a:xfrm>
            <a:prstGeom prst="rect">
              <a:avLst/>
            </a:prstGeom>
          </p:spPr>
        </p:pic>
      </p:grpSp>
      <p:sp>
        <p:nvSpPr>
          <p:cNvPr id="16" name="제목 1">
            <a:extLst>
              <a:ext uri="{FF2B5EF4-FFF2-40B4-BE49-F238E27FC236}">
                <a16:creationId xmlns:a16="http://schemas.microsoft.com/office/drawing/2014/main" id="{70553C41-3A1A-4B12-A517-B7697223C6E6}"/>
              </a:ext>
            </a:extLst>
          </p:cNvPr>
          <p:cNvSpPr txBox="1">
            <a:spLocks/>
          </p:cNvSpPr>
          <p:nvPr/>
        </p:nvSpPr>
        <p:spPr>
          <a:xfrm>
            <a:off x="634721" y="5093735"/>
            <a:ext cx="3724136" cy="93062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실시간 스트리밍 </a:t>
            </a:r>
            <a:endParaRPr lang="en-US" altLang="ko-KR" sz="1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처리 및 저장</a:t>
            </a: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A7F7A0D7-DE9E-407A-8027-8DE40F6C2B5A}"/>
              </a:ext>
            </a:extLst>
          </p:cNvPr>
          <p:cNvSpPr txBox="1">
            <a:spLocks/>
          </p:cNvSpPr>
          <p:nvPr/>
        </p:nvSpPr>
        <p:spPr>
          <a:xfrm>
            <a:off x="4233934" y="5093734"/>
            <a:ext cx="3724136" cy="9306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대용량 데이터 처리 및</a:t>
            </a:r>
            <a:endParaRPr lang="en-US" altLang="ko-KR" sz="1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실시간 </a:t>
            </a:r>
            <a:r>
              <a:rPr lang="ko-KR" altLang="en-US" sz="18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피드</a:t>
            </a:r>
            <a:r>
              <a:rPr lang="ko-KR" altLang="en-US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관련 람다 아키텍처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74FE0F52-27AC-47B8-AC9E-A1CB4D687830}"/>
              </a:ext>
            </a:extLst>
          </p:cNvPr>
          <p:cNvSpPr txBox="1">
            <a:spLocks/>
          </p:cNvSpPr>
          <p:nvPr/>
        </p:nvSpPr>
        <p:spPr>
          <a:xfrm>
            <a:off x="7833143" y="5093734"/>
            <a:ext cx="3724136" cy="9306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ko-KR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TweetDeck</a:t>
            </a:r>
            <a:r>
              <a:rPr lang="ko-KR" altLang="en-US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디자인 및</a:t>
            </a:r>
            <a:endParaRPr lang="en-US" altLang="ko-KR" sz="1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 구현 </a:t>
            </a:r>
            <a:r>
              <a:rPr lang="en-US" altLang="ko-KR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API </a:t>
            </a:r>
            <a:r>
              <a:rPr lang="ko-KR" altLang="en-US" sz="1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서버 개발</a:t>
            </a:r>
          </a:p>
        </p:txBody>
      </p:sp>
    </p:spTree>
    <p:extLst>
      <p:ext uri="{BB962C8B-B14F-4D97-AF65-F5344CB8AC3E}">
        <p14:creationId xmlns:p14="http://schemas.microsoft.com/office/powerpoint/2010/main" val="911873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9"/>
          <p:cNvSpPr txBox="1">
            <a:spLocks noGrp="1"/>
          </p:cNvSpPr>
          <p:nvPr>
            <p:ph type="title"/>
          </p:nvPr>
        </p:nvSpPr>
        <p:spPr>
          <a:xfrm>
            <a:off x="436880" y="184625"/>
            <a:ext cx="4034536" cy="68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5C"/>
              </a:buClr>
              <a:buSzPts val="2400"/>
              <a:buFont typeface="Arial"/>
              <a:buNone/>
            </a:pPr>
            <a:r>
              <a:rPr lang="en-US" sz="2400" b="1">
                <a:solidFill>
                  <a:srgbClr val="66665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1. 주제 및 기능 소개 </a:t>
            </a:r>
            <a:endParaRPr sz="1800" b="1">
              <a:solidFill>
                <a:srgbClr val="66665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sp>
        <p:nvSpPr>
          <p:cNvPr id="214" name="Google Shape;214;p9"/>
          <p:cNvSpPr txBox="1"/>
          <p:nvPr/>
        </p:nvSpPr>
        <p:spPr>
          <a:xfrm>
            <a:off x="4593296" y="5886776"/>
            <a:ext cx="3005408" cy="611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</a:pPr>
            <a:r>
              <a:rPr lang="ko-KR" altLang="en-US" sz="2400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실제 모습</a:t>
            </a:r>
            <a:endParaRPr sz="2400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/>
              <a:sym typeface="Arial"/>
            </a:endParaRPr>
          </a:p>
        </p:txBody>
      </p:sp>
      <p:pic>
        <p:nvPicPr>
          <p:cNvPr id="215" name="Google Shape;215;p9"/>
          <p:cNvPicPr preferRelativeResize="0"/>
          <p:nvPr/>
        </p:nvPicPr>
        <p:blipFill rotWithShape="1">
          <a:blip r:embed="rId3">
            <a:alphaModFix/>
          </a:blip>
          <a:srcRect t="511" r="6530"/>
          <a:stretch/>
        </p:blipFill>
        <p:spPr>
          <a:xfrm>
            <a:off x="2324582" y="1140021"/>
            <a:ext cx="7542836" cy="4654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3304</TotalTime>
  <Words>935</Words>
  <Application>Microsoft Office PowerPoint</Application>
  <PresentationFormat>와이드스크린</PresentationFormat>
  <Paragraphs>208</Paragraphs>
  <Slides>28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3" baseType="lpstr">
      <vt:lpstr>Calibri Light</vt:lpstr>
      <vt:lpstr>나눔스퀘어 ExtraBold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우리 조 소개</vt:lpstr>
      <vt:lpstr>0. 우리 조 소개</vt:lpstr>
      <vt:lpstr>주제 및 기능 소개</vt:lpstr>
      <vt:lpstr>1. 주제 및 기능 소개 </vt:lpstr>
      <vt:lpstr>1. 주제 및 기능 소개 </vt:lpstr>
      <vt:lpstr>1. 주제 및 기능 소개 </vt:lpstr>
      <vt:lpstr>1. 주제 및 기능 소개 </vt:lpstr>
      <vt:lpstr>1. 주제 및 기능 소개 </vt:lpstr>
      <vt:lpstr>1. 주제 및 기능 소개 </vt:lpstr>
      <vt:lpstr>1. 주제 및 기능 소개 </vt:lpstr>
      <vt:lpstr>1. 주제 및 기능 소개 </vt:lpstr>
      <vt:lpstr>1. 주제 및 기능 소개 </vt:lpstr>
      <vt:lpstr>1. 주제 및 기능 소개 </vt:lpstr>
      <vt:lpstr>아키텍처</vt:lpstr>
      <vt:lpstr>2. 아키텍처</vt:lpstr>
      <vt:lpstr>마일스톤</vt:lpstr>
      <vt:lpstr>3. 마일스톤</vt:lpstr>
      <vt:lpstr>3. 마일스톤</vt:lpstr>
      <vt:lpstr>프로젝트 관리 방법</vt:lpstr>
      <vt:lpstr>5. 프로젝트 관리 방법</vt:lpstr>
      <vt:lpstr>역할 분담 및 목표</vt:lpstr>
      <vt:lpstr>4. 역할 분담 및 목표</vt:lpstr>
      <vt:lpstr>4. 역할 분담 및 목표</vt:lpstr>
      <vt:lpstr>4. 역할 분담 및 목표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김찬영(산업경영공학과)</dc:creator>
  <cp:lastModifiedBy>김찬영(산업경영공학과)</cp:lastModifiedBy>
  <cp:revision>76</cp:revision>
  <dcterms:created xsi:type="dcterms:W3CDTF">2020-01-10T00:48:04Z</dcterms:created>
  <dcterms:modified xsi:type="dcterms:W3CDTF">2020-01-16T06:37:34Z</dcterms:modified>
</cp:coreProperties>
</file>